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63"/>
  </p:notesMasterIdLst>
  <p:sldIdLst>
    <p:sldId id="257" r:id="rId4"/>
    <p:sldId id="264" r:id="rId5"/>
    <p:sldId id="411" r:id="rId6"/>
    <p:sldId id="418" r:id="rId7"/>
    <p:sldId id="291" r:id="rId8"/>
    <p:sldId id="265" r:id="rId9"/>
    <p:sldId id="262" r:id="rId10"/>
    <p:sldId id="268" r:id="rId11"/>
    <p:sldId id="382" r:id="rId12"/>
    <p:sldId id="266" r:id="rId13"/>
    <p:sldId id="290" r:id="rId14"/>
    <p:sldId id="1376" r:id="rId15"/>
    <p:sldId id="419" r:id="rId16"/>
    <p:sldId id="380" r:id="rId17"/>
    <p:sldId id="274" r:id="rId18"/>
    <p:sldId id="344" r:id="rId19"/>
    <p:sldId id="276" r:id="rId20"/>
    <p:sldId id="277" r:id="rId21"/>
    <p:sldId id="278" r:id="rId22"/>
    <p:sldId id="279" r:id="rId23"/>
    <p:sldId id="280" r:id="rId24"/>
    <p:sldId id="281" r:id="rId25"/>
    <p:sldId id="282" r:id="rId26"/>
    <p:sldId id="381" r:id="rId27"/>
    <p:sldId id="379" r:id="rId28"/>
    <p:sldId id="1375" r:id="rId29"/>
    <p:sldId id="393" r:id="rId30"/>
    <p:sldId id="1351" r:id="rId31"/>
    <p:sldId id="284" r:id="rId32"/>
    <p:sldId id="1368" r:id="rId33"/>
    <p:sldId id="1352" r:id="rId34"/>
    <p:sldId id="285" r:id="rId35"/>
    <p:sldId id="288" r:id="rId36"/>
    <p:sldId id="289" r:id="rId37"/>
    <p:sldId id="1349" r:id="rId38"/>
    <p:sldId id="1347" r:id="rId39"/>
    <p:sldId id="1354" r:id="rId40"/>
    <p:sldId id="1353" r:id="rId41"/>
    <p:sldId id="1355" r:id="rId42"/>
    <p:sldId id="1356" r:id="rId43"/>
    <p:sldId id="490" r:id="rId44"/>
    <p:sldId id="481" r:id="rId45"/>
    <p:sldId id="1370" r:id="rId46"/>
    <p:sldId id="1371" r:id="rId47"/>
    <p:sldId id="1372" r:id="rId48"/>
    <p:sldId id="493" r:id="rId49"/>
    <p:sldId id="484" r:id="rId50"/>
    <p:sldId id="486" r:id="rId51"/>
    <p:sldId id="487" r:id="rId52"/>
    <p:sldId id="375" r:id="rId53"/>
    <p:sldId id="494" r:id="rId54"/>
    <p:sldId id="376" r:id="rId55"/>
    <p:sldId id="378" r:id="rId56"/>
    <p:sldId id="1369" r:id="rId57"/>
    <p:sldId id="1374" r:id="rId58"/>
    <p:sldId id="368" r:id="rId59"/>
    <p:sldId id="370" r:id="rId60"/>
    <p:sldId id="471" r:id="rId61"/>
    <p:sldId id="40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323F7F-3DE8-4E84-BA99-0CFBF6AA71ED}" type="doc">
      <dgm:prSet loTypeId="urn:microsoft.com/office/officeart/2005/8/layout/pyramid4" loCatId="relationship" qsTypeId="urn:microsoft.com/office/officeart/2005/8/quickstyle/simple1" qsCatId="simple" csTypeId="urn:microsoft.com/office/officeart/2005/8/colors/accent1_4" csCatId="accent1" phldr="1"/>
      <dgm:spPr/>
      <dgm:t>
        <a:bodyPr/>
        <a:lstStyle/>
        <a:p>
          <a:endParaRPr lang="en-US"/>
        </a:p>
      </dgm:t>
    </dgm:pt>
    <dgm:pt modelId="{372A9EC6-67DE-45CE-BADB-EF860C5A5176}">
      <dgm:prSet phldrT="[Text]"/>
      <dgm:spPr/>
      <dgm:t>
        <a:bodyPr/>
        <a:lstStyle/>
        <a:p>
          <a:r>
            <a:rPr lang="en-US" dirty="0"/>
            <a:t>Domain </a:t>
          </a:r>
        </a:p>
        <a:p>
          <a:r>
            <a:rPr lang="en-US" dirty="0"/>
            <a:t>Knowledge</a:t>
          </a:r>
        </a:p>
      </dgm:t>
    </dgm:pt>
    <dgm:pt modelId="{193EF6A5-6556-4A88-B88A-4BC1AB37CDF0}" type="parTrans" cxnId="{56D960F5-3981-4C99-BF33-E21648C7D18A}">
      <dgm:prSet/>
      <dgm:spPr/>
      <dgm:t>
        <a:bodyPr/>
        <a:lstStyle/>
        <a:p>
          <a:endParaRPr lang="en-US"/>
        </a:p>
      </dgm:t>
    </dgm:pt>
    <dgm:pt modelId="{ECCA0406-F0B6-4735-82DF-B3C0193F7098}" type="sibTrans" cxnId="{56D960F5-3981-4C99-BF33-E21648C7D18A}">
      <dgm:prSet/>
      <dgm:spPr/>
      <dgm:t>
        <a:bodyPr/>
        <a:lstStyle/>
        <a:p>
          <a:endParaRPr lang="en-US"/>
        </a:p>
      </dgm:t>
    </dgm:pt>
    <dgm:pt modelId="{1CB0C2EF-245C-4CF3-8554-F4DA4F63250D}">
      <dgm:prSet phldrT="[Text]"/>
      <dgm:spPr/>
      <dgm:t>
        <a:bodyPr/>
        <a:lstStyle/>
        <a:p>
          <a:r>
            <a:rPr lang="en-US" dirty="0"/>
            <a:t>Data Management</a:t>
          </a:r>
        </a:p>
      </dgm:t>
    </dgm:pt>
    <dgm:pt modelId="{706C0EB9-240E-44BB-91DC-9340BBEDF816}" type="parTrans" cxnId="{72A6204A-B346-4453-949B-F362DE5EB845}">
      <dgm:prSet/>
      <dgm:spPr/>
      <dgm:t>
        <a:bodyPr/>
        <a:lstStyle/>
        <a:p>
          <a:endParaRPr lang="en-US"/>
        </a:p>
      </dgm:t>
    </dgm:pt>
    <dgm:pt modelId="{AD8157BA-176A-4E9B-95C0-FA958353C8E0}" type="sibTrans" cxnId="{72A6204A-B346-4453-949B-F362DE5EB845}">
      <dgm:prSet/>
      <dgm:spPr/>
      <dgm:t>
        <a:bodyPr/>
        <a:lstStyle/>
        <a:p>
          <a:endParaRPr lang="en-US"/>
        </a:p>
      </dgm:t>
    </dgm:pt>
    <dgm:pt modelId="{AC452D13-50B6-4E49-972B-ED760E35A2D1}">
      <dgm:prSet phldrT="[Text]" custT="1"/>
      <dgm:spPr/>
      <dgm:t>
        <a:bodyPr/>
        <a:lstStyle/>
        <a:p>
          <a:r>
            <a:rPr lang="en-US" sz="2000" dirty="0">
              <a:solidFill>
                <a:schemeClr val="tx1"/>
              </a:solidFill>
            </a:rPr>
            <a:t>Leadership</a:t>
          </a:r>
        </a:p>
      </dgm:t>
    </dgm:pt>
    <dgm:pt modelId="{7EEAC5A0-8040-4FAF-B2A2-32B220C724A7}" type="parTrans" cxnId="{621F02C9-8D2B-41F7-A90F-F833527A4ECD}">
      <dgm:prSet/>
      <dgm:spPr/>
      <dgm:t>
        <a:bodyPr/>
        <a:lstStyle/>
        <a:p>
          <a:endParaRPr lang="en-US"/>
        </a:p>
      </dgm:t>
    </dgm:pt>
    <dgm:pt modelId="{99A62A4A-51BD-4754-BC71-C2F355AEA531}" type="sibTrans" cxnId="{621F02C9-8D2B-41F7-A90F-F833527A4ECD}">
      <dgm:prSet/>
      <dgm:spPr/>
      <dgm:t>
        <a:bodyPr/>
        <a:lstStyle/>
        <a:p>
          <a:endParaRPr lang="en-US"/>
        </a:p>
      </dgm:t>
    </dgm:pt>
    <dgm:pt modelId="{85309EE1-EFDE-4B6E-A487-CAA9DA199D14}">
      <dgm:prSet phldrT="[Text]"/>
      <dgm:spPr/>
      <dgm:t>
        <a:bodyPr/>
        <a:lstStyle/>
        <a:p>
          <a:r>
            <a:rPr lang="en-US" dirty="0"/>
            <a:t>Modeling</a:t>
          </a:r>
        </a:p>
      </dgm:t>
    </dgm:pt>
    <dgm:pt modelId="{73DA40A9-EC01-49F4-9050-E017D79EF996}" type="parTrans" cxnId="{15D6B48B-CC4E-4537-8C6A-4C77D99A7B11}">
      <dgm:prSet/>
      <dgm:spPr/>
      <dgm:t>
        <a:bodyPr/>
        <a:lstStyle/>
        <a:p>
          <a:endParaRPr lang="en-US"/>
        </a:p>
      </dgm:t>
    </dgm:pt>
    <dgm:pt modelId="{099340FC-4776-429E-9330-94573D72F148}" type="sibTrans" cxnId="{15D6B48B-CC4E-4537-8C6A-4C77D99A7B11}">
      <dgm:prSet/>
      <dgm:spPr/>
      <dgm:t>
        <a:bodyPr/>
        <a:lstStyle/>
        <a:p>
          <a:endParaRPr lang="en-US"/>
        </a:p>
      </dgm:t>
    </dgm:pt>
    <dgm:pt modelId="{19A66894-B9BC-4D74-A9C5-D77A64C5D141}" type="pres">
      <dgm:prSet presAssocID="{D6323F7F-3DE8-4E84-BA99-0CFBF6AA71ED}" presName="compositeShape" presStyleCnt="0">
        <dgm:presLayoutVars>
          <dgm:chMax val="9"/>
          <dgm:dir/>
          <dgm:resizeHandles val="exact"/>
        </dgm:presLayoutVars>
      </dgm:prSet>
      <dgm:spPr/>
    </dgm:pt>
    <dgm:pt modelId="{DF1BA7E3-286E-4B02-A4CC-8E0D0CB44DED}" type="pres">
      <dgm:prSet presAssocID="{D6323F7F-3DE8-4E84-BA99-0CFBF6AA71ED}" presName="triangle1" presStyleLbl="node1" presStyleIdx="0" presStyleCnt="4">
        <dgm:presLayoutVars>
          <dgm:bulletEnabled val="1"/>
        </dgm:presLayoutVars>
      </dgm:prSet>
      <dgm:spPr/>
    </dgm:pt>
    <dgm:pt modelId="{9A59B7B9-EFC9-4289-B556-2C71C60BAEAE}" type="pres">
      <dgm:prSet presAssocID="{D6323F7F-3DE8-4E84-BA99-0CFBF6AA71ED}" presName="triangle2" presStyleLbl="node1" presStyleIdx="1" presStyleCnt="4">
        <dgm:presLayoutVars>
          <dgm:bulletEnabled val="1"/>
        </dgm:presLayoutVars>
      </dgm:prSet>
      <dgm:spPr/>
    </dgm:pt>
    <dgm:pt modelId="{4A2DF58C-B808-48B7-BB8B-4DADFC9FDB18}" type="pres">
      <dgm:prSet presAssocID="{D6323F7F-3DE8-4E84-BA99-0CFBF6AA71ED}" presName="triangle3" presStyleLbl="node1" presStyleIdx="2" presStyleCnt="4" custLinFactNeighborY="1390">
        <dgm:presLayoutVars>
          <dgm:bulletEnabled val="1"/>
        </dgm:presLayoutVars>
      </dgm:prSet>
      <dgm:spPr/>
    </dgm:pt>
    <dgm:pt modelId="{BF5C365C-4F3D-4D41-A7C0-D1F0BCF1EFF3}" type="pres">
      <dgm:prSet presAssocID="{D6323F7F-3DE8-4E84-BA99-0CFBF6AA71ED}" presName="triangle4" presStyleLbl="node1" presStyleIdx="3" presStyleCnt="4">
        <dgm:presLayoutVars>
          <dgm:bulletEnabled val="1"/>
        </dgm:presLayoutVars>
      </dgm:prSet>
      <dgm:spPr/>
    </dgm:pt>
  </dgm:ptLst>
  <dgm:cxnLst>
    <dgm:cxn modelId="{72A6204A-B346-4453-949B-F362DE5EB845}" srcId="{D6323F7F-3DE8-4E84-BA99-0CFBF6AA71ED}" destId="{1CB0C2EF-245C-4CF3-8554-F4DA4F63250D}" srcOrd="1" destOrd="0" parTransId="{706C0EB9-240E-44BB-91DC-9340BBEDF816}" sibTransId="{AD8157BA-176A-4E9B-95C0-FA958353C8E0}"/>
    <dgm:cxn modelId="{EC5E094C-4075-4E40-B26E-3D692A71A2EF}" type="presOf" srcId="{D6323F7F-3DE8-4E84-BA99-0CFBF6AA71ED}" destId="{19A66894-B9BC-4D74-A9C5-D77A64C5D141}" srcOrd="0" destOrd="0" presId="urn:microsoft.com/office/officeart/2005/8/layout/pyramid4"/>
    <dgm:cxn modelId="{15D6B48B-CC4E-4537-8C6A-4C77D99A7B11}" srcId="{D6323F7F-3DE8-4E84-BA99-0CFBF6AA71ED}" destId="{85309EE1-EFDE-4B6E-A487-CAA9DA199D14}" srcOrd="3" destOrd="0" parTransId="{73DA40A9-EC01-49F4-9050-E017D79EF996}" sibTransId="{099340FC-4776-429E-9330-94573D72F148}"/>
    <dgm:cxn modelId="{A835E0BD-3394-41B0-A1AE-F6BCEA48FD05}" type="presOf" srcId="{85309EE1-EFDE-4B6E-A487-CAA9DA199D14}" destId="{BF5C365C-4F3D-4D41-A7C0-D1F0BCF1EFF3}" srcOrd="0" destOrd="0" presId="urn:microsoft.com/office/officeart/2005/8/layout/pyramid4"/>
    <dgm:cxn modelId="{276F2AC7-3BA7-4A60-871D-147F7A676F2D}" type="presOf" srcId="{372A9EC6-67DE-45CE-BADB-EF860C5A5176}" destId="{DF1BA7E3-286E-4B02-A4CC-8E0D0CB44DED}" srcOrd="0" destOrd="0" presId="urn:microsoft.com/office/officeart/2005/8/layout/pyramid4"/>
    <dgm:cxn modelId="{621F02C9-8D2B-41F7-A90F-F833527A4ECD}" srcId="{D6323F7F-3DE8-4E84-BA99-0CFBF6AA71ED}" destId="{AC452D13-50B6-4E49-972B-ED760E35A2D1}" srcOrd="2" destOrd="0" parTransId="{7EEAC5A0-8040-4FAF-B2A2-32B220C724A7}" sibTransId="{99A62A4A-51BD-4754-BC71-C2F355AEA531}"/>
    <dgm:cxn modelId="{A65AB2D4-354F-4AC5-A842-43C3785C9432}" type="presOf" srcId="{AC452D13-50B6-4E49-972B-ED760E35A2D1}" destId="{4A2DF58C-B808-48B7-BB8B-4DADFC9FDB18}" srcOrd="0" destOrd="0" presId="urn:microsoft.com/office/officeart/2005/8/layout/pyramid4"/>
    <dgm:cxn modelId="{D31164EE-F925-4F02-87C7-F8A52279EC2A}" type="presOf" srcId="{1CB0C2EF-245C-4CF3-8554-F4DA4F63250D}" destId="{9A59B7B9-EFC9-4289-B556-2C71C60BAEAE}" srcOrd="0" destOrd="0" presId="urn:microsoft.com/office/officeart/2005/8/layout/pyramid4"/>
    <dgm:cxn modelId="{56D960F5-3981-4C99-BF33-E21648C7D18A}" srcId="{D6323F7F-3DE8-4E84-BA99-0CFBF6AA71ED}" destId="{372A9EC6-67DE-45CE-BADB-EF860C5A5176}" srcOrd="0" destOrd="0" parTransId="{193EF6A5-6556-4A88-B88A-4BC1AB37CDF0}" sibTransId="{ECCA0406-F0B6-4735-82DF-B3C0193F7098}"/>
    <dgm:cxn modelId="{7F2FDD36-F1D7-4CEB-A74F-F6C5131F7E1F}" type="presParOf" srcId="{19A66894-B9BC-4D74-A9C5-D77A64C5D141}" destId="{DF1BA7E3-286E-4B02-A4CC-8E0D0CB44DED}" srcOrd="0" destOrd="0" presId="urn:microsoft.com/office/officeart/2005/8/layout/pyramid4"/>
    <dgm:cxn modelId="{A2F5388B-BD68-4C96-9707-FE71682F60EB}" type="presParOf" srcId="{19A66894-B9BC-4D74-A9C5-D77A64C5D141}" destId="{9A59B7B9-EFC9-4289-B556-2C71C60BAEAE}" srcOrd="1" destOrd="0" presId="urn:microsoft.com/office/officeart/2005/8/layout/pyramid4"/>
    <dgm:cxn modelId="{0C16AD0A-E654-4381-9BDA-A9D7CFA7368A}" type="presParOf" srcId="{19A66894-B9BC-4D74-A9C5-D77A64C5D141}" destId="{4A2DF58C-B808-48B7-BB8B-4DADFC9FDB18}" srcOrd="2" destOrd="0" presId="urn:microsoft.com/office/officeart/2005/8/layout/pyramid4"/>
    <dgm:cxn modelId="{43EB5644-3B21-4B02-A7F6-27E1606B17B4}" type="presParOf" srcId="{19A66894-B9BC-4D74-A9C5-D77A64C5D141}" destId="{BF5C365C-4F3D-4D41-A7C0-D1F0BCF1EFF3}"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BA7E3-286E-4B02-A4CC-8E0D0CB44DED}">
      <dsp:nvSpPr>
        <dsp:cNvPr id="0" name=""/>
        <dsp:cNvSpPr/>
      </dsp:nvSpPr>
      <dsp:spPr>
        <a:xfrm>
          <a:off x="2171700" y="0"/>
          <a:ext cx="2819400" cy="2819400"/>
        </a:xfrm>
        <a:prstGeom prst="triangle">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Domain </a:t>
          </a:r>
        </a:p>
        <a:p>
          <a:pPr marL="0" lvl="0" indent="0" algn="ctr" defTabSz="755650">
            <a:lnSpc>
              <a:spcPct val="90000"/>
            </a:lnSpc>
            <a:spcBef>
              <a:spcPct val="0"/>
            </a:spcBef>
            <a:spcAft>
              <a:spcPct val="35000"/>
            </a:spcAft>
            <a:buNone/>
          </a:pPr>
          <a:r>
            <a:rPr lang="en-US" sz="1700" kern="1200" dirty="0"/>
            <a:t>Knowledge</a:t>
          </a:r>
        </a:p>
      </dsp:txBody>
      <dsp:txXfrm>
        <a:off x="2876550" y="1409700"/>
        <a:ext cx="1409700" cy="1409700"/>
      </dsp:txXfrm>
    </dsp:sp>
    <dsp:sp modelId="{9A59B7B9-EFC9-4289-B556-2C71C60BAEAE}">
      <dsp:nvSpPr>
        <dsp:cNvPr id="0" name=""/>
        <dsp:cNvSpPr/>
      </dsp:nvSpPr>
      <dsp:spPr>
        <a:xfrm>
          <a:off x="762000" y="2819400"/>
          <a:ext cx="2819400" cy="2819400"/>
        </a:xfrm>
        <a:prstGeom prst="triangle">
          <a:avLst/>
        </a:prstGeom>
        <a:solidFill>
          <a:schemeClr val="accent1">
            <a:shade val="50000"/>
            <a:hueOff val="294825"/>
            <a:satOff val="-30989"/>
            <a:lumOff val="267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Management</a:t>
          </a:r>
        </a:p>
      </dsp:txBody>
      <dsp:txXfrm>
        <a:off x="1466850" y="4229100"/>
        <a:ext cx="1409700" cy="1409700"/>
      </dsp:txXfrm>
    </dsp:sp>
    <dsp:sp modelId="{4A2DF58C-B808-48B7-BB8B-4DADFC9FDB18}">
      <dsp:nvSpPr>
        <dsp:cNvPr id="0" name=""/>
        <dsp:cNvSpPr/>
      </dsp:nvSpPr>
      <dsp:spPr>
        <a:xfrm rot="10800000">
          <a:off x="2171700" y="2819400"/>
          <a:ext cx="2819400" cy="2819400"/>
        </a:xfrm>
        <a:prstGeom prst="triangle">
          <a:avLst/>
        </a:prstGeom>
        <a:solidFill>
          <a:schemeClr val="accent1">
            <a:shade val="50000"/>
            <a:hueOff val="589649"/>
            <a:satOff val="-61978"/>
            <a:lumOff val="5348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Leadership</a:t>
          </a:r>
        </a:p>
      </dsp:txBody>
      <dsp:txXfrm rot="10800000">
        <a:off x="2876550" y="2819400"/>
        <a:ext cx="1409700" cy="1409700"/>
      </dsp:txXfrm>
    </dsp:sp>
    <dsp:sp modelId="{BF5C365C-4F3D-4D41-A7C0-D1F0BCF1EFF3}">
      <dsp:nvSpPr>
        <dsp:cNvPr id="0" name=""/>
        <dsp:cNvSpPr/>
      </dsp:nvSpPr>
      <dsp:spPr>
        <a:xfrm>
          <a:off x="3581400" y="2819400"/>
          <a:ext cx="2819400" cy="2819400"/>
        </a:xfrm>
        <a:prstGeom prst="triangle">
          <a:avLst/>
        </a:prstGeom>
        <a:solidFill>
          <a:schemeClr val="accent1">
            <a:shade val="50000"/>
            <a:hueOff val="294825"/>
            <a:satOff val="-30989"/>
            <a:lumOff val="267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Modeling</a:t>
          </a:r>
        </a:p>
      </dsp:txBody>
      <dsp:txXfrm>
        <a:off x="4286250" y="4229100"/>
        <a:ext cx="1409700" cy="14097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5AEF5-481C-4AD0-B0D4-DFDF23425F6F}" type="datetimeFigureOut">
              <a:rPr lang="en-US" smtClean="0"/>
              <a:t>8/17/2024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A7188-487B-46B5-9A53-82FAD27990B6}" type="slidenum">
              <a:rPr lang="en-US" smtClean="0"/>
              <a:t>‹#›</a:t>
            </a:fld>
            <a:endParaRPr lang="en-US"/>
          </a:p>
        </p:txBody>
      </p:sp>
    </p:spTree>
    <p:extLst>
      <p:ext uri="{BB962C8B-B14F-4D97-AF65-F5344CB8AC3E}">
        <p14:creationId xmlns:p14="http://schemas.microsoft.com/office/powerpoint/2010/main" val="239066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just">
              <a:lnSpc>
                <a:spcPct val="150000"/>
              </a:lnSpc>
              <a:spcBef>
                <a:spcPts val="0"/>
              </a:spcBef>
              <a:spcAft>
                <a:spcPts val="0"/>
              </a:spcAft>
            </a:pPr>
            <a:r>
              <a:rPr lang="en-US" sz="1200" dirty="0">
                <a:effectLst/>
                <a:latin typeface="Arial"/>
                <a:ea typeface="Times New Roman"/>
                <a:cs typeface="Times New Roman"/>
              </a:rPr>
              <a:t>It is helpful to recognize that the analytics term is not used consistently; it is used in at least three different, yet related ways. A starting point for understanding analytics is to explore its roots. Decision support systems (DSS) in the 1970s were the first systems to support decision making [Power, 2007]. DSS came to be used as a description for an application and an academic discipline. Over time, additional decision support applications, such as executive information systems, online analytical processing (OLAP), and dashboards/scorecards, became popular.  Then in the 1990s, Howard </a:t>
            </a:r>
            <a:r>
              <a:rPr lang="en-US" sz="1200" dirty="0" err="1">
                <a:effectLst/>
                <a:latin typeface="Arial"/>
                <a:ea typeface="Times New Roman"/>
                <a:cs typeface="Times New Roman"/>
              </a:rPr>
              <a:t>Dresner</a:t>
            </a:r>
            <a:r>
              <a:rPr lang="en-US" sz="1200" dirty="0">
                <a:effectLst/>
                <a:latin typeface="Arial"/>
                <a:ea typeface="Times New Roman"/>
                <a:cs typeface="Times New Roman"/>
              </a:rPr>
              <a:t>, an analyst at Gartner, popularized the business intelligence term. A typical definition is that “BI is a broad category of applications, technologies, and processes for gathering, storing, accessing, and analyzing data to help business users make better decisions.” With this definition, BI can be viewed as an umbrella term for all applications that support decision making, and this is how it is interpreted in industry and increasingly in academia. BI evolved from DSS, and one could argue that analytics evolved from BI (at least in terms of terminology). Thus, analytics is an umbrella term for data analysis applications. BI can also be viewed as “getting data in” (to a data mart or warehouse) and “getting data out” (analyzing the data that is stored). A second interpretation of analytics is that it is the “getting data out” part of BI. The third interpretation is that analytics is the use of “rocket science” algorithms (e.g., machine learning, neural networks) to analyze data. These different “takes” on analytics do not normally cause much confusion, because the context usually makes the meaning clear. </a:t>
            </a:r>
            <a:endParaRPr lang="en-US" altLang="en-US" dirty="0">
              <a:ea typeface="ＭＳ Ｐゴシック" pitchFamily="34" charset="-128"/>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1B81596-C228-4E96-8D6C-F596E87ACD07}"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2</a:t>
            </a:fld>
            <a:endParaRPr kumimoji="0" lang="en-US" alt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science project requires business domain knowledge, data</a:t>
            </a:r>
            <a:r>
              <a:rPr lang="en-US" baseline="0" dirty="0"/>
              <a:t> management, and modeling skills in or to be successful.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0508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ea typeface="ＭＳ Ｐゴシック" pitchFamily="34" charset="-128"/>
              </a:rPr>
              <a:t>Each</a:t>
            </a:r>
            <a:r>
              <a:rPr lang="en-US" baseline="0" dirty="0">
                <a:ea typeface="ＭＳ Ｐゴシック" pitchFamily="34" charset="-128"/>
              </a:rPr>
              <a:t> of the three required skills have component parts.</a:t>
            </a:r>
            <a:endParaRPr lang="en-US" dirty="0">
              <a:ea typeface="ＭＳ Ｐゴシック" pitchFamily="34" charset="-128"/>
            </a:endParaRPr>
          </a:p>
        </p:txBody>
      </p:sp>
      <p:sp>
        <p:nvSpPr>
          <p:cNvPr id="81924" name="Slide Number Placeholder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D56E0-1B36-44B2-B7DE-B6BB160D256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822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analytics leader creates and communicates the vision for analytics; brings together the people, technology, and processes that are needed to realize the vision; and motivates people to achieve it. This person should have a minimum set of technical skills, but perhaps more important, this leader must possess the ability to partner with IT, analysts, and business leaders throughout the organization, including analysts in the business units, the BI group, data management, department heads, directors, senior managers, and executives. The analytics leader must have a finger on the pulse of the organization and understand the business problems and opportunities in order to be effective. A list of what successful analytics leaders do would include: </a:t>
            </a:r>
          </a:p>
          <a:p>
            <a:pPr lvl="0"/>
            <a:r>
              <a:rPr lang="en-US" sz="1200" kern="1200" dirty="0">
                <a:solidFill>
                  <a:schemeClr val="tx1"/>
                </a:solidFill>
                <a:effectLst/>
                <a:latin typeface="+mn-lt"/>
                <a:ea typeface="+mn-ea"/>
                <a:cs typeface="+mn-cs"/>
              </a:rPr>
              <a:t>Aligning an analytics strategy with the business strategy</a:t>
            </a:r>
          </a:p>
          <a:p>
            <a:pPr lvl="0"/>
            <a:r>
              <a:rPr lang="en-US" sz="1200" kern="1200" dirty="0">
                <a:solidFill>
                  <a:schemeClr val="tx1"/>
                </a:solidFill>
                <a:effectLst/>
                <a:latin typeface="+mn-lt"/>
                <a:ea typeface="+mn-ea"/>
                <a:cs typeface="+mn-cs"/>
              </a:rPr>
              <a:t>Translating business needs and opportunities into analytics initiatives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Creating an effective organization structure for analytics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Creating a skilled and effective team of analytics managers and professionals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Creating a strong analytics technical architecture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Ensuring strong analytics project management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Generating sponsorship for specific analytics projects and analytics in general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Maintaining ongoing communication with various stakeholders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Helping create a data-driven business culture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Ensuring that analytics creates measurable business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8710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pitchFamily="34" charset="-128"/>
              </a:rPr>
              <a:t>There are three categories of people to consider when discussing analytics – business users, business analysts, and data scientists. Each category requires different skills when it comes to analytics and uses analytics in different ways.</a:t>
            </a:r>
          </a:p>
        </p:txBody>
      </p:sp>
      <p:sp>
        <p:nvSpPr>
          <p:cNvPr id="82948" name="Slide Number Placeholder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4E8A8D-B30A-46C8-9B53-2C7E11236898}"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57326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pitchFamily="34" charset="-128"/>
              </a:rPr>
              <a:t>The vast majority of our graduates will be </a:t>
            </a:r>
            <a:r>
              <a:rPr lang="en-US" i="1">
                <a:ea typeface="ＭＳ Ｐゴシック" pitchFamily="34" charset="-128"/>
              </a:rPr>
              <a:t>business users</a:t>
            </a:r>
            <a:r>
              <a:rPr lang="en-US">
                <a:ea typeface="ＭＳ Ｐゴシック" pitchFamily="34" charset="-128"/>
              </a:rPr>
              <a:t> who access analytics-related information and use descriptive analytics tools and applications in their work – reports, OLAP, dashboards/scorecards, and data visualization. </a:t>
            </a:r>
          </a:p>
        </p:txBody>
      </p:sp>
      <p:sp>
        <p:nvSpPr>
          <p:cNvPr id="83972" name="Slide Number Placeholder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CB0E7-A9A7-4BD9-9A66-3776DC2536DF}"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09552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pitchFamily="34" charset="-128"/>
              </a:rPr>
              <a:t>Business users typically are strongest in terms of business domain knowledge – understanding their jobs and the business. But they also need to know what data is available, how to access it, and how to analyze it, at least in simple ways. </a:t>
            </a:r>
          </a:p>
        </p:txBody>
      </p:sp>
      <p:sp>
        <p:nvSpPr>
          <p:cNvPr id="84996" name="Slide Number Placeholder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4B648-66B7-4374-A0CC-72454733F43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88572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pitchFamily="34" charset="-128"/>
              </a:rPr>
              <a:t>Business analysts use analytical tools and applications to understand business conditions and drive business processes. Their job is to access and analyze data, and to provide information to others in the organization. Most business analysts are located in the functional areas of business, such as marketing, and do analytical work, such as designing marketing campaigns, while others are in a centralized analytics team that provides analytics organization-wide. Depending on their position, business analysts work with some combination of descriptive and advanced analytics.</a:t>
            </a:r>
          </a:p>
          <a:p>
            <a:r>
              <a:rPr lang="en-US">
                <a:ea typeface="ＭＳ Ｐゴシック" pitchFamily="34" charset="-128"/>
              </a:rPr>
              <a:t>	</a:t>
            </a:r>
          </a:p>
        </p:txBody>
      </p:sp>
      <p:sp>
        <p:nvSpPr>
          <p:cNvPr id="91140" name="Slide Number Placeholder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E1EFF3-E8C3-4621-8D70-F24442EF4DD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4794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pitchFamily="34" charset="-128"/>
              </a:rPr>
              <a:t>Business analysts should be analytical and inquisitive. Many are business school graduates, possibly with a MBA, but others have degrees in statistics, mathematics, engineering, or some other field where they gained analytical skills. If they are business school graduates, MIS, marketing, and finance are common majors. </a:t>
            </a:r>
          </a:p>
          <a:p>
            <a:endParaRPr lang="en-US">
              <a:ea typeface="ＭＳ Ｐゴシック" pitchFamily="34" charset="-128"/>
            </a:endParaRPr>
          </a:p>
          <a:p>
            <a:endParaRPr lang="en-US">
              <a:ea typeface="ＭＳ Ｐゴシック" pitchFamily="34" charset="-128"/>
            </a:endParaRPr>
          </a:p>
        </p:txBody>
      </p:sp>
      <p:sp>
        <p:nvSpPr>
          <p:cNvPr id="92164" name="Slide Number Placeholder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7E77E-F6EB-4FA3-A60E-B23D0A1D07A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103246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pitchFamily="34" charset="-128"/>
              </a:rPr>
              <a:t>The data scientist title is taking hold, even though it sounds elitist .  Data scientists have advanced training in multivariate statistics, artificial intelligence, machine learning, mathematical programming, and simulation to perform predictive and prescriptive analytics.  They often hold advanced degrees, including PhDs in econometrics, statistics, mathematics, and management science. Companies don’t need a lot of them, but for some of the really advanced work, they come in very handy.  </a:t>
            </a:r>
          </a:p>
          <a:p>
            <a:endParaRPr lang="en-US">
              <a:ea typeface="ＭＳ Ｐゴシック" pitchFamily="34" charset="-128"/>
            </a:endParaRPr>
          </a:p>
          <a:p>
            <a:endParaRPr lang="en-US">
              <a:ea typeface="ＭＳ Ｐゴシック" pitchFamily="34" charset="-128"/>
            </a:endParaRPr>
          </a:p>
        </p:txBody>
      </p:sp>
      <p:sp>
        <p:nvSpPr>
          <p:cNvPr id="95236" name="Slide Number Placeholder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172DFE-A35C-44C4-8E21-A9857CF34E63}"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10495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pitchFamily="34" charset="-128"/>
              </a:rPr>
              <a:t>While business domain, data, and modeling skills are needed by business analysts and data scientists alike, their relative importance changes. For example, business analysts must have a high level of business domain knowledge while data scientists must be high in modeling skills.  To make sure that all skills are present on a project, it is wise to have both business analysts and data scientists working on it.</a:t>
            </a:r>
          </a:p>
          <a:p>
            <a:endParaRPr lang="en-US">
              <a:ea typeface="ＭＳ Ｐゴシック" pitchFamily="34" charset="-128"/>
            </a:endParaRPr>
          </a:p>
          <a:p>
            <a:endParaRPr lang="en-US">
              <a:ea typeface="ＭＳ Ｐゴシック" pitchFamily="34" charset="-128"/>
            </a:endParaRPr>
          </a:p>
        </p:txBody>
      </p:sp>
      <p:sp>
        <p:nvSpPr>
          <p:cNvPr id="96260" name="Slide Number Placeholder 3"/>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0408B5-BF09-40AD-A8A4-24BD191221F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142943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2D36EA7-C8DF-4152-99C4-F48D3B931B80}"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just">
              <a:lnSpc>
                <a:spcPct val="150000"/>
              </a:lnSpc>
              <a:spcBef>
                <a:spcPts val="0"/>
              </a:spcBef>
              <a:spcAft>
                <a:spcPts val="0"/>
              </a:spcAft>
            </a:pPr>
            <a:r>
              <a:rPr lang="it-IT" sz="1200" dirty="0">
                <a:effectLst/>
                <a:latin typeface="Arial"/>
                <a:ea typeface="Times New Roman"/>
                <a:cs typeface="Times New Roman"/>
              </a:rPr>
              <a:t>For many organizations, data warehouses provide the “single version (or source) of the truth” for decision support data. The data is extracted from source systems (e.g., operational systems, ERPs), transformed (e.g., consistent formats), integrated (e.g., around a common key, such as a customer ID), and loaded into the data warehouse. The data can be thought of as “squeaky clean” because of the care taken to ensure its accuracy. </a:t>
            </a:r>
          </a:p>
          <a:p>
            <a:pPr marL="0" marR="0" algn="just">
              <a:lnSpc>
                <a:spcPct val="150000"/>
              </a:lnSpc>
              <a:spcBef>
                <a:spcPts val="0"/>
              </a:spcBef>
              <a:spcAft>
                <a:spcPts val="0"/>
              </a:spcAft>
            </a:pPr>
            <a:endParaRPr lang="it-IT" sz="1200" dirty="0">
              <a:effectLst/>
              <a:latin typeface="Arial"/>
              <a:ea typeface="Times New Roman"/>
              <a:cs typeface="Times New Roman"/>
            </a:endParaRPr>
          </a:p>
          <a:p>
            <a:pPr marL="0" marR="0" algn="just">
              <a:lnSpc>
                <a:spcPct val="150000"/>
              </a:lnSpc>
              <a:spcBef>
                <a:spcPts val="0"/>
              </a:spcBef>
              <a:spcAft>
                <a:spcPts val="0"/>
              </a:spcAft>
            </a:pPr>
            <a:r>
              <a:rPr lang="it-IT" sz="1200" dirty="0">
                <a:effectLst/>
                <a:latin typeface="Arial"/>
                <a:ea typeface="Times New Roman"/>
                <a:cs typeface="Times New Roman"/>
              </a:rPr>
              <a:t>Users and applications access the data from the warehouse to support decision making. </a:t>
            </a:r>
          </a:p>
          <a:p>
            <a:pPr marL="0" marR="0" algn="just">
              <a:lnSpc>
                <a:spcPct val="150000"/>
              </a:lnSpc>
              <a:spcBef>
                <a:spcPts val="0"/>
              </a:spcBef>
              <a:spcAft>
                <a:spcPts val="0"/>
              </a:spcAft>
            </a:pPr>
            <a:endParaRPr lang="it-IT" sz="1200" dirty="0">
              <a:effectLst/>
              <a:latin typeface="Arial"/>
              <a:ea typeface="Times New Roman"/>
              <a:cs typeface="Times New Roman"/>
            </a:endParaRPr>
          </a:p>
          <a:p>
            <a:pPr marL="0" marR="0" algn="just">
              <a:lnSpc>
                <a:spcPct val="150000"/>
              </a:lnSpc>
              <a:spcBef>
                <a:spcPts val="0"/>
              </a:spcBef>
              <a:spcAft>
                <a:spcPts val="0"/>
              </a:spcAft>
            </a:pPr>
            <a:r>
              <a:rPr lang="it-IT" sz="1200" dirty="0">
                <a:effectLst/>
                <a:latin typeface="Arial"/>
                <a:ea typeface="Times New Roman"/>
                <a:cs typeface="Times New Roman"/>
              </a:rPr>
              <a:t>A data warehouse involves</a:t>
            </a:r>
            <a:r>
              <a:rPr lang="it-IT" sz="1200" baseline="0" dirty="0">
                <a:effectLst/>
                <a:latin typeface="Arial"/>
                <a:ea typeface="Times New Roman"/>
                <a:cs typeface="Times New Roman"/>
              </a:rPr>
              <a:t> getting data in and getting data out. The analysis of data is the getting data out part and can be considered to be analytics.</a:t>
            </a:r>
            <a:endParaRPr lang="en-US" sz="1200" dirty="0">
              <a:effectLst/>
              <a:latin typeface="Arial"/>
              <a:ea typeface="Times New Roman"/>
              <a:cs typeface="Times New Roman"/>
            </a:endParaRPr>
          </a:p>
          <a:p>
            <a:pPr eaLnBrk="1" hangingPunct="1"/>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Times New Roman"/>
                <a:cs typeface="Times New Roman"/>
              </a:rPr>
              <a:t>Data scientist has been called “the sexiest job of the 21</a:t>
            </a:r>
            <a:r>
              <a:rPr kumimoji="0" lang="en-US" sz="1200" b="0" i="0" u="none" strike="noStrike" kern="1200" cap="none" spc="0" normalizeH="0" baseline="30000" noProof="0" dirty="0">
                <a:ln>
                  <a:noFill/>
                </a:ln>
                <a:solidFill>
                  <a:prstClr val="black"/>
                </a:solidFill>
                <a:effectLst/>
                <a:uLnTx/>
                <a:uFillTx/>
                <a:latin typeface="Arial"/>
                <a:ea typeface="Times New Roman"/>
                <a:cs typeface="Times New Roman"/>
              </a:rPr>
              <a:t>st</a:t>
            </a:r>
            <a:r>
              <a:rPr kumimoji="0" lang="en-US" sz="1200" b="0" i="0" u="none" strike="noStrike" kern="1200" cap="none" spc="0" normalizeH="0" baseline="0" noProof="0" dirty="0">
                <a:ln>
                  <a:noFill/>
                </a:ln>
                <a:solidFill>
                  <a:prstClr val="black"/>
                </a:solidFill>
                <a:effectLst/>
                <a:uLnTx/>
                <a:uFillTx/>
                <a:latin typeface="Arial"/>
                <a:ea typeface="Times New Roman"/>
                <a:cs typeface="Times New Roman"/>
              </a:rPr>
              <a:t> century.”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Times New Roman"/>
                <a:cs typeface="Times New Roman"/>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7403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in the right field. But</a:t>
            </a:r>
            <a:r>
              <a:rPr lang="en-US" baseline="0" dirty="0"/>
              <a:t> ultimately, you have to deliver business value.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736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0"/>
              </a:spcAft>
            </a:pPr>
            <a:r>
              <a:rPr lang="en-US" sz="1200" dirty="0">
                <a:effectLst/>
                <a:latin typeface="Arial"/>
                <a:ea typeface="Times New Roman"/>
                <a:cs typeface="Times New Roman"/>
              </a:rPr>
              <a:t>Data scientists are highly trained, skilled, and experienced professionals who discover new insights in data. The term “data scientist” is relatively new and is often attributed to D.J. </a:t>
            </a:r>
            <a:r>
              <a:rPr lang="en-US" sz="1200" dirty="0" err="1">
                <a:effectLst/>
                <a:latin typeface="Arial"/>
                <a:ea typeface="Times New Roman"/>
                <a:cs typeface="Times New Roman"/>
              </a:rPr>
              <a:t>Patil</a:t>
            </a:r>
            <a:r>
              <a:rPr lang="en-US" sz="1200" dirty="0">
                <a:effectLst/>
                <a:latin typeface="Arial"/>
                <a:ea typeface="Times New Roman"/>
                <a:cs typeface="Times New Roman"/>
              </a:rPr>
              <a:t> and Jeff </a:t>
            </a:r>
            <a:r>
              <a:rPr lang="en-US" sz="1200" dirty="0" err="1">
                <a:effectLst/>
                <a:latin typeface="Arial"/>
                <a:ea typeface="Times New Roman"/>
                <a:cs typeface="Times New Roman"/>
              </a:rPr>
              <a:t>Hammererbacher</a:t>
            </a:r>
            <a:r>
              <a:rPr lang="en-US" sz="1200" dirty="0">
                <a:effectLst/>
                <a:latin typeface="Arial"/>
                <a:ea typeface="Times New Roman"/>
                <a:cs typeface="Times New Roman"/>
              </a:rPr>
              <a:t>, who are in charge of data and analytics at LinkedIn and Facebook, respectively. </a:t>
            </a:r>
          </a:p>
          <a:p>
            <a:pPr marL="0" marR="0" algn="just">
              <a:lnSpc>
                <a:spcPct val="150000"/>
              </a:lnSpc>
              <a:spcBef>
                <a:spcPts val="0"/>
              </a:spcBef>
              <a:spcAft>
                <a:spcPts val="0"/>
              </a:spcAft>
            </a:pPr>
            <a:endParaRPr lang="en-US" sz="1200" dirty="0">
              <a:effectLst/>
              <a:latin typeface="Arial"/>
              <a:ea typeface="Times New Roman"/>
              <a:cs typeface="Times New Roman"/>
            </a:endParaRPr>
          </a:p>
          <a:p>
            <a:pPr marL="0" marR="0" algn="just">
              <a:lnSpc>
                <a:spcPct val="150000"/>
              </a:lnSpc>
              <a:spcBef>
                <a:spcPts val="0"/>
              </a:spcBef>
              <a:spcAft>
                <a:spcPts val="0"/>
              </a:spcAft>
            </a:pPr>
            <a:r>
              <a:rPr lang="en-US" sz="1200" dirty="0">
                <a:effectLst/>
                <a:latin typeface="Arial"/>
                <a:ea typeface="Times New Roman"/>
                <a:cs typeface="Times New Roman"/>
              </a:rPr>
              <a:t>The job of data scientists is to discover patterns and relationships that no one else has seen or wondered about, and turn these discoveries into actionable information that creates value for the organization. To do this requires a rich mixture of skills. Data scientists need to understand the different types of data and how they can be stored (e.g., RDBMS, Hadoop), write code (e.g., Java, Python, R), access data (e.g., SQL, Hive), analyze it (e.g., regression analysis, social networks), and communicate findings to management in business terms (e.g., briefings, reports). Data scientists are typically very curious, like to solve difficult problems, and have advanced degrees (often PhD’s) in analytical fields, such as statistics, management science/operations research, computer science, and mathematics. Because of these requirements, data scientists are in short supply and command high salaries.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8598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rare to find people who have all of the desired data</a:t>
            </a:r>
            <a:r>
              <a:rPr lang="en-US" baseline="0" dirty="0"/>
              <a:t> scientist skills. Only purple unicorns are less common. As a result, teams of people are used in order to have the needed skill mix. </a:t>
            </a:r>
          </a:p>
          <a:p>
            <a:endParaRPr lang="en-US" baseline="0" dirty="0"/>
          </a:p>
          <a:p>
            <a:pPr marL="0" marR="0" algn="just">
              <a:lnSpc>
                <a:spcPct val="150000"/>
              </a:lnSpc>
              <a:spcBef>
                <a:spcPts val="0"/>
              </a:spcBef>
              <a:spcAft>
                <a:spcPts val="0"/>
              </a:spcAft>
            </a:pPr>
            <a:r>
              <a:rPr lang="en-US" sz="1200" dirty="0">
                <a:effectLst/>
                <a:latin typeface="Arial"/>
                <a:ea typeface="Times New Roman"/>
                <a:cs typeface="Arial"/>
              </a:rPr>
              <a:t>For companies that want to hire data scientists, there </a:t>
            </a:r>
            <a:r>
              <a:rPr lang="en-US" sz="1200">
                <a:effectLst/>
                <a:latin typeface="Arial"/>
                <a:ea typeface="Times New Roman"/>
                <a:cs typeface="Arial"/>
              </a:rPr>
              <a:t>are creative </a:t>
            </a:r>
            <a:r>
              <a:rPr lang="en-US" sz="1200" dirty="0">
                <a:effectLst/>
                <a:latin typeface="Arial"/>
                <a:ea typeface="Times New Roman"/>
                <a:cs typeface="Arial"/>
              </a:rPr>
              <a:t>ideas for how to proceed, including scanning the membership rolls of user groups dedicated to data science tools like R; looking for them on LinkedIn; engaging them at conferences like Strata, </a:t>
            </a:r>
            <a:r>
              <a:rPr lang="en-US" sz="1200" dirty="0" err="1">
                <a:effectLst/>
                <a:latin typeface="Arial"/>
                <a:ea typeface="Times New Roman"/>
                <a:cs typeface="Arial"/>
              </a:rPr>
              <a:t>Structure:Data</a:t>
            </a:r>
            <a:r>
              <a:rPr lang="en-US" sz="1200" dirty="0">
                <a:effectLst/>
                <a:latin typeface="Arial"/>
                <a:ea typeface="Times New Roman"/>
                <a:cs typeface="Arial"/>
              </a:rPr>
              <a:t>, and Hadoop World; and hosting a competition on </a:t>
            </a:r>
            <a:r>
              <a:rPr lang="en-US" sz="1200" dirty="0" err="1">
                <a:effectLst/>
                <a:latin typeface="Arial"/>
                <a:ea typeface="Times New Roman"/>
                <a:cs typeface="Arial"/>
              </a:rPr>
              <a:t>Kaggle</a:t>
            </a:r>
            <a:r>
              <a:rPr lang="en-US" sz="1200" dirty="0">
                <a:effectLst/>
                <a:latin typeface="Arial"/>
                <a:ea typeface="Times New Roman"/>
                <a:cs typeface="Arial"/>
              </a:rPr>
              <a:t> or </a:t>
            </a:r>
            <a:r>
              <a:rPr lang="en-US" sz="1200" dirty="0" err="1">
                <a:effectLst/>
                <a:latin typeface="Arial"/>
                <a:ea typeface="Times New Roman"/>
                <a:cs typeface="Arial"/>
              </a:rPr>
              <a:t>TopCoder</a:t>
            </a:r>
            <a:r>
              <a:rPr lang="en-US" sz="1200" dirty="0">
                <a:effectLst/>
                <a:latin typeface="Arial"/>
                <a:ea typeface="Times New Roman"/>
                <a:cs typeface="Arial"/>
              </a:rPr>
              <a:t>, the analytics and coding sites.</a:t>
            </a:r>
            <a:endParaRPr lang="en-US" sz="1200" dirty="0">
              <a:effectLst/>
              <a:latin typeface="Arial"/>
              <a:ea typeface="Times New Roman"/>
              <a:cs typeface="Times New Roman"/>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661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more granular continuum of analytics users</a:t>
            </a:r>
            <a:r>
              <a:rPr lang="en-US" baseline="0" dirty="0"/>
              <a:t> includes power end users and power analysts.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6541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rgbClr val="000000"/>
                </a:solidFill>
                <a:latin typeface="Adobe Garamond Pro Bold"/>
              </a:rPr>
              <a:t>Power end users </a:t>
            </a:r>
            <a:r>
              <a:rPr lang="en-US" sz="1200" b="0" i="0" u="none" strike="noStrike" baseline="0" dirty="0">
                <a:solidFill>
                  <a:srgbClr val="000000"/>
                </a:solidFill>
                <a:latin typeface="Adobe Garamond Pro"/>
              </a:rPr>
              <a:t>are often experts with Excel and can create information using the company’s BI tool (such as MicroStrategy). Power users often answer questions for casual users, help them with analyses, and can build new reports for themselves and their colleagues. They have strong business skills and sufficient technical skill to access data, perform analyses, and create reports, dashboards, and scorecards.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1418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rgbClr val="000000"/>
                </a:solidFill>
                <a:latin typeface="Adobe Garamond Pro Bold"/>
              </a:rPr>
              <a:t>Power business analysts </a:t>
            </a:r>
            <a:r>
              <a:rPr lang="en-US" sz="1200" b="0" i="0" u="none" strike="noStrike" baseline="0" dirty="0">
                <a:solidFill>
                  <a:srgbClr val="000000"/>
                </a:solidFill>
                <a:latin typeface="Adobe Garamond Pro"/>
              </a:rPr>
              <a:t>know the business well and possess strong analytics skills. Because of the high demand for and limited supply of data scientists, some of these analysts have seized the opportunity to do data scientist-type work. They operate in a very specific domain, such as finance.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8767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rgbClr val="000000"/>
                </a:solidFill>
                <a:latin typeface="Adobe Garamond Pro Bold"/>
              </a:rPr>
              <a:t>Power business analysts </a:t>
            </a:r>
            <a:r>
              <a:rPr lang="en-US" sz="1200" b="0" i="0" u="none" strike="noStrike" baseline="0" dirty="0">
                <a:solidFill>
                  <a:srgbClr val="000000"/>
                </a:solidFill>
                <a:latin typeface="Adobe Garamond Pro"/>
              </a:rPr>
              <a:t>know the business well and possess strong analytics skills. Because of the high demand for and limited supply of data scientists, some of these analysts have seized the opportunity to do data scientist-type work. They operate in a very specific domain, such as finance.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3406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companies</a:t>
            </a:r>
            <a:r>
              <a:rPr lang="en-US" baseline="0" dirty="0"/>
              <a:t> are creating teams to work on analytics projects. This is the case at Equifax.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8524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200" dirty="0">
                <a:effectLst/>
                <a:latin typeface="Arial"/>
                <a:ea typeface="Calibri"/>
                <a:cs typeface="Times New Roman"/>
              </a:rPr>
              <a:t>At Equifax, here are over 500 Equifax team members world-wide that perform data and analytics-related work. For example, one team created a product called </a:t>
            </a:r>
            <a:r>
              <a:rPr lang="en-US" sz="1200" dirty="0" err="1">
                <a:effectLst/>
                <a:latin typeface="Arial"/>
                <a:ea typeface="Calibri"/>
                <a:cs typeface="Times New Roman"/>
              </a:rPr>
              <a:t>NeuroDecision</a:t>
            </a:r>
            <a:r>
              <a:rPr lang="en-US" sz="1200" dirty="0">
                <a:effectLst/>
                <a:latin typeface="Arial"/>
                <a:ea typeface="Calibri"/>
                <a:cs typeface="Times New Roman"/>
              </a:rPr>
              <a:t>™ that takes the “black box” out of neural networks through its capability for explaining a model’s logic. This capability is especially helpful in industries where government regulations place restrictions on the variables (e.g., age, gender) that can be used in decision making (e.g., credit). Another team focuses on quickly building custom solutions for customers (</a:t>
            </a:r>
            <a:r>
              <a:rPr lang="en-US" sz="1200" dirty="0">
                <a:solidFill>
                  <a:srgbClr val="333333"/>
                </a:solidFill>
                <a:effectLst/>
                <a:latin typeface="Arial"/>
                <a:ea typeface="Calibri"/>
                <a:cs typeface="Times New Roman"/>
              </a:rPr>
              <a:t>Equifax’s IGNITE™ Solutions)</a:t>
            </a:r>
            <a:r>
              <a:rPr lang="en-US" sz="1200" dirty="0">
                <a:effectLst/>
                <a:latin typeface="Arial"/>
                <a:ea typeface="Calibri"/>
                <a:cs typeface="Times New Roman"/>
              </a:rPr>
              <a:t>.   </a:t>
            </a:r>
          </a:p>
          <a:p>
            <a:pPr marL="0" marR="0">
              <a:lnSpc>
                <a:spcPct val="115000"/>
              </a:lnSpc>
              <a:spcBef>
                <a:spcPts val="0"/>
              </a:spcBef>
              <a:spcAft>
                <a:spcPts val="1000"/>
              </a:spcAft>
            </a:pPr>
            <a:endParaRPr lang="en-US" sz="1200" dirty="0">
              <a:effectLst/>
              <a:latin typeface="Arial"/>
              <a:ea typeface="Calibri"/>
              <a:cs typeface="Times New Roman"/>
            </a:endParaRPr>
          </a:p>
          <a:p>
            <a:pPr marL="0" marR="0">
              <a:lnSpc>
                <a:spcPct val="115000"/>
              </a:lnSpc>
              <a:spcBef>
                <a:spcPts val="0"/>
              </a:spcBef>
              <a:spcAft>
                <a:spcPts val="1000"/>
              </a:spcAft>
            </a:pPr>
            <a:r>
              <a:rPr lang="en-US" sz="1200" dirty="0">
                <a:effectLst/>
                <a:latin typeface="Arial"/>
                <a:ea typeface="Calibri"/>
                <a:cs typeface="Times New Roman"/>
              </a:rPr>
              <a:t>Another</a:t>
            </a:r>
            <a:r>
              <a:rPr lang="en-US" sz="1200" baseline="0" dirty="0">
                <a:effectLst/>
                <a:latin typeface="Arial"/>
                <a:ea typeface="Calibri"/>
                <a:cs typeface="Times New Roman"/>
              </a:rPr>
              <a:t> team is </a:t>
            </a:r>
            <a:r>
              <a:rPr lang="en-US" sz="1200" dirty="0">
                <a:effectLst/>
                <a:latin typeface="Arial"/>
                <a:ea typeface="Calibri"/>
                <a:cs typeface="Times New Roman"/>
              </a:rPr>
              <a:t>Solutions Delivery. The team works directly with customers and is brought into potential analytics projects by Equifax’s relationship managers (i.e., sales representatives) and industry experts. The team supports both (1) customers who want to use Equifax’s analytical tools and data </a:t>
            </a:r>
            <a:r>
              <a:rPr lang="en-US" sz="1200" dirty="0">
                <a:solidFill>
                  <a:srgbClr val="333333"/>
                </a:solidFill>
                <a:effectLst/>
                <a:latin typeface="Arial"/>
                <a:ea typeface="Calibri"/>
                <a:cs typeface="Times New Roman"/>
              </a:rPr>
              <a:t>to build their own applications (Equifax IGNITE™ Direct), and (2) customers who need an existing Equifax application configured (e.g., select the available filters) to meet their needs (Equifax IGNITE™ Marketplace). </a:t>
            </a:r>
            <a:r>
              <a:rPr lang="en-US" sz="1200" dirty="0">
                <a:effectLst/>
                <a:latin typeface="Arial"/>
                <a:ea typeface="Calibri"/>
                <a:cs typeface="Times New Roman"/>
              </a:rPr>
              <a:t>All six team members have backgrounds that combine business, IT, data, and BI. A data scientist can be added to the team when advanced analytical skills are needed (e.g., predictive modeling).</a:t>
            </a:r>
          </a:p>
          <a:p>
            <a:pPr marL="0" marR="0">
              <a:lnSpc>
                <a:spcPct val="115000"/>
              </a:lnSpc>
              <a:spcBef>
                <a:spcPts val="0"/>
              </a:spcBef>
              <a:spcAft>
                <a:spcPts val="1000"/>
              </a:spcAft>
            </a:pPr>
            <a:r>
              <a:rPr lang="en-US" sz="1200" dirty="0">
                <a:effectLst/>
                <a:latin typeface="Arial"/>
                <a:ea typeface="Calibri"/>
                <a:cs typeface="Times New Roman"/>
              </a:rPr>
              <a:t> </a:t>
            </a:r>
            <a:endParaRPr lang="en-US" sz="1100" dirty="0">
              <a:effectLst/>
              <a:latin typeface="+mn-lt"/>
              <a:ea typeface="Calibri"/>
              <a:cs typeface="Times New Roman"/>
            </a:endParaRPr>
          </a:p>
          <a:p>
            <a:pPr marL="0" marR="0">
              <a:lnSpc>
                <a:spcPct val="115000"/>
              </a:lnSpc>
              <a:spcBef>
                <a:spcPts val="0"/>
              </a:spcBef>
              <a:spcAft>
                <a:spcPts val="1000"/>
              </a:spcAft>
            </a:pPr>
            <a:r>
              <a:rPr lang="en-US" sz="1200" dirty="0">
                <a:solidFill>
                  <a:srgbClr val="333333"/>
                </a:solidFill>
                <a:effectLst/>
                <a:latin typeface="Arial"/>
                <a:ea typeface="Times New Roman"/>
              </a:rPr>
              <a:t>Some of the first applications developed by the Solutions Delivery team were the result of requests from Equifax’s relationship managers who wanted information for meetings with potential clients. When the clients saw the applications, they wanted them for their own use. What was originally an in-house application became a product for customers. The movement from the use of data and analytics internally to external customers is consistent with a company’s maturity evolution journey.</a:t>
            </a:r>
          </a:p>
          <a:p>
            <a:pPr marL="0" marR="0">
              <a:lnSpc>
                <a:spcPct val="115000"/>
              </a:lnSpc>
              <a:spcBef>
                <a:spcPts val="0"/>
              </a:spcBef>
              <a:spcAft>
                <a:spcPts val="1000"/>
              </a:spcAft>
            </a:pPr>
            <a:endParaRPr lang="en-US" sz="1200" dirty="0">
              <a:solidFill>
                <a:srgbClr val="333333"/>
              </a:solidFill>
              <a:effectLst/>
              <a:latin typeface="Arial"/>
              <a:ea typeface="Calibri"/>
              <a:cs typeface="Times New Roman"/>
            </a:endParaRPr>
          </a:p>
          <a:p>
            <a:pPr marL="0" marR="0">
              <a:lnSpc>
                <a:spcPct val="115000"/>
              </a:lnSpc>
              <a:spcBef>
                <a:spcPts val="0"/>
              </a:spcBef>
              <a:spcAft>
                <a:spcPts val="1000"/>
              </a:spcAft>
            </a:pPr>
            <a:r>
              <a:rPr lang="en-US" sz="1200" dirty="0">
                <a:effectLst/>
                <a:latin typeface="Arial"/>
                <a:ea typeface="Calibri"/>
                <a:cs typeface="Times New Roman"/>
              </a:rPr>
              <a:t>There are some engagements where a customer is visited, a new application is discussed, and is built and delivered over night. The team believes in an innovate, “fail fast,” iterate, and “succeed quickly” approach. This fast success is possible because of the ability to go through many iterations in a short period of time with the customer. Because of their frequent interaction with customers and the freedom to act quickly, the team can quickly generate and deliver new applications. The team operates with much of the flexibility of a startup, but with the advantage of an exceptionally strong data and analytics tools infrastructure.</a:t>
            </a:r>
            <a:endParaRPr lang="en-US" sz="1100" dirty="0">
              <a:effectLst/>
              <a:latin typeface="+mn-lt"/>
              <a:ea typeface="Calibri"/>
              <a:cs typeface="Times New Roman"/>
            </a:endParaRPr>
          </a:p>
          <a:p>
            <a:pPr marL="0" marR="0">
              <a:spcBef>
                <a:spcPts val="0"/>
              </a:spcBef>
              <a:spcAft>
                <a:spcPts val="1000"/>
              </a:spcAft>
            </a:pPr>
            <a:endParaRPr lang="en-US" sz="1000" dirty="0">
              <a:effectLst/>
              <a:latin typeface="+mn-lt"/>
              <a:ea typeface="Calibri"/>
              <a:cs typeface="Times New Roman"/>
            </a:endParaRPr>
          </a:p>
          <a:p>
            <a:pPr marL="0" marR="0">
              <a:spcBef>
                <a:spcPts val="0"/>
              </a:spcBef>
              <a:spcAft>
                <a:spcPts val="1000"/>
              </a:spcAft>
            </a:pPr>
            <a:r>
              <a:rPr lang="en-US" sz="1000" dirty="0">
                <a:effectLst/>
                <a:latin typeface="+mn-lt"/>
                <a:ea typeface="Calibri"/>
                <a:cs typeface="Times New Roman"/>
              </a:rPr>
              <a:t> </a:t>
            </a:r>
          </a:p>
          <a:p>
            <a:pPr marL="0" marR="0">
              <a:spcBef>
                <a:spcPts val="0"/>
              </a:spcBef>
              <a:spcAft>
                <a:spcPts val="0"/>
              </a:spcAft>
            </a:pPr>
            <a:r>
              <a:rPr lang="en-US" sz="1000" dirty="0">
                <a:effectLst/>
                <a:latin typeface="+mn-lt"/>
                <a:ea typeface="Calibri"/>
                <a:cs typeface="Times New Roman"/>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7558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itchFamily="34" charset="-128"/>
              </a:rPr>
              <a:t>People use the term differently</a:t>
            </a:r>
            <a:r>
              <a:rPr lang="en-US" altLang="en-US" baseline="0" dirty="0">
                <a:ea typeface="ＭＳ Ｐゴシック" pitchFamily="34" charset="-128"/>
              </a:rPr>
              <a:t> but normally without creating problems.</a:t>
            </a:r>
            <a:endParaRPr lang="en-US" altLang="en-US" dirty="0">
              <a:ea typeface="ＭＳ Ｐゴシック" pitchFamily="34" charset="-128"/>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1B81596-C228-4E96-8D6C-F596E87ACD07}"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Banks, credit unions, and car dealerships have an interest in identifying people who are likely to buy a new car. In the case of banks and credit unions, this information can be used to target people for new car loans. Car dealerships can use it to identify people who are good candidates for buying a new car. Given a list of good candidates, marketing materials and offers can be designed and sent to the targeted set of potential buyers. Equifax’s Auto Consumer Prospecting application is designed for these B2B customers.</a:t>
            </a:r>
          </a:p>
          <a:p>
            <a:r>
              <a:rPr lang="en-US" sz="1200" kern="1200" dirty="0">
                <a:solidFill>
                  <a:schemeClr val="tx1"/>
                </a:solidFill>
                <a:effectLst/>
                <a:latin typeface="+mn-lt"/>
                <a:ea typeface="+mn-ea"/>
                <a:cs typeface="+mn-cs"/>
              </a:rPr>
              <a:t>	The application features a predictive model that calculates propensity-to buy scores and a highly visual interface that is appealing and easy-to-use by managers and marketing professionals. Some of the predictive variables used in the model are logical, such as whether the person has already bought a new car in the last six months, whether the person has applied for a car loan, and the potential buyer’s income. Other factors are less obvious.  For example, when a person moves to a new neighborhood, there is a good chance that the person will buy a new car. What car the person buys is influenced by what cars the neighbors drive.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5692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Jonny Brooks.</a:t>
            </a:r>
          </a:p>
          <a:p>
            <a:endParaRPr lang="en-US" dirty="0"/>
          </a:p>
          <a:p>
            <a:r>
              <a:rPr lang="en-US" dirty="0"/>
              <a:t>Vote in </a:t>
            </a:r>
            <a:r>
              <a:rPr lang="en-US" dirty="0" err="1"/>
              <a:t>KDnuggets</a:t>
            </a:r>
            <a:r>
              <a:rPr lang="en-US" dirty="0"/>
              <a:t> Poll inspired by this post:</a:t>
            </a:r>
          </a:p>
          <a:p>
            <a:r>
              <a:rPr lang="en-US" dirty="0"/>
              <a:t>Data Science / Machine Learning / Data Profession Job Satisfaction</a:t>
            </a:r>
          </a:p>
          <a:p>
            <a:endParaRPr lang="en-US" dirty="0"/>
          </a:p>
          <a:p>
            <a:r>
              <a:rPr lang="en-US" dirty="0"/>
              <a:t>Why so many data scientists are leaving their jobs</a:t>
            </a:r>
          </a:p>
          <a:p>
            <a:endParaRPr lang="en-US" dirty="0"/>
          </a:p>
          <a:p>
            <a:r>
              <a:rPr lang="en-US" dirty="0"/>
              <a:t>Yes, I am a data scientist and yes, you did read the title correctly, but someone had to say it. We read so many stories about data science being </a:t>
            </a:r>
            <a:r>
              <a:rPr lang="en-US" dirty="0" err="1"/>
              <a:t>thesexiest</a:t>
            </a:r>
            <a:r>
              <a:rPr lang="en-US" dirty="0"/>
              <a:t> job of the 21st century and the attractive sums of money that you can make as a data scientist that it can seem like the absolute dream job. Factor in that the field contains an abundance of highly skilled people </a:t>
            </a:r>
            <a:r>
              <a:rPr lang="en-US" dirty="0" err="1"/>
              <a:t>geeking</a:t>
            </a:r>
            <a:r>
              <a:rPr lang="en-US" dirty="0"/>
              <a:t> out to solve complex problems (yes it’s a positive thing to “geek out”), there is everything to love about the job.</a:t>
            </a:r>
          </a:p>
          <a:p>
            <a:endParaRPr lang="en-US" dirty="0"/>
          </a:p>
          <a:p>
            <a:r>
              <a:rPr lang="en-US" dirty="0"/>
              <a:t>But the truth is that data scientists typically “spend 1–2 hours a week looking for a new job” as stated in this article by the Financial Times. Furthermore, the article also states that “Machine learning specialists topped its list of developers who said they were looking for a new job, at 14.3 per cent. Data scientists were a close second, at 13.2 per cent.” These data were collected by Stack Overflow in their survey based on 64,000 developers.</a:t>
            </a:r>
          </a:p>
          <a:p>
            <a:endParaRPr lang="en-US" dirty="0"/>
          </a:p>
          <a:p>
            <a:r>
              <a:rPr lang="en-US" dirty="0"/>
              <a:t>I too have been in that position and have recently switched data science jobs myself.</a:t>
            </a:r>
          </a:p>
          <a:p>
            <a:endParaRPr lang="en-US" dirty="0"/>
          </a:p>
          <a:p>
            <a:r>
              <a:rPr lang="en-US" dirty="0"/>
              <a:t>So why are so many data scientists looking for new jobs?</a:t>
            </a:r>
          </a:p>
          <a:p>
            <a:endParaRPr lang="en-US" dirty="0"/>
          </a:p>
          <a:p>
            <a:r>
              <a:rPr lang="en-US" dirty="0"/>
              <a:t>Before I answer that question I should clarify that I am still a data scientist. On the whole, I love the job and I don’t want to discourage others from aspiring to be data scientists because it can be fun, stimulating and rewarding. The aim of this article is to play devil’s advocate and expose some of the negative aspects of the job.</a:t>
            </a:r>
          </a:p>
          <a:p>
            <a:endParaRPr lang="en-US" dirty="0"/>
          </a:p>
          <a:p>
            <a:r>
              <a:rPr lang="en-US" dirty="0"/>
              <a:t>From my perspective, here are 4 big reasons why I think many data scientists are dissatisfied with their jobs.</a:t>
            </a:r>
          </a:p>
          <a:p>
            <a:endParaRPr lang="en-US" dirty="0"/>
          </a:p>
          <a:p>
            <a:r>
              <a:rPr lang="en-US" dirty="0"/>
              <a:t>1. Expectation does not match reality</a:t>
            </a:r>
          </a:p>
          <a:p>
            <a:r>
              <a:rPr lang="en-US" dirty="0"/>
              <a:t>Expectation does not match reality</a:t>
            </a:r>
          </a:p>
          <a:p>
            <a:endParaRPr lang="en-US" dirty="0"/>
          </a:p>
          <a:p>
            <a:r>
              <a:rPr lang="en-US" dirty="0"/>
              <a:t>Big data is like teenage sex: everyone talks about it, nobody really knows how to do it, everyone thinks everyone else is doing it, so everyone claims they are doing it… — Dan </a:t>
            </a:r>
            <a:r>
              <a:rPr lang="en-US" dirty="0" err="1"/>
              <a:t>Ariely</a:t>
            </a:r>
            <a:endParaRPr lang="en-US" dirty="0"/>
          </a:p>
          <a:p>
            <a:endParaRPr lang="en-US" dirty="0"/>
          </a:p>
          <a:p>
            <a:r>
              <a:rPr lang="en-US" dirty="0"/>
              <a:t>This quote is so apt. Many junior data scientists I know (this includes myself) wanted to get into data science because it was all about solving complex problems with cool new machine learning algorithms that make huge impact on a business. This was a chance to feel like the work we were doing was more important than anything we’ve done before. However, this is often not the case.</a:t>
            </a:r>
          </a:p>
          <a:p>
            <a:endParaRPr lang="en-US" dirty="0"/>
          </a:p>
          <a:p>
            <a:r>
              <a:rPr lang="en-US" dirty="0"/>
              <a:t>In my opinion, the fact that expectation does not match reality is the ultimate reason why many data scientists leave. There are many reasons for this and I can’t possibly come up with an exhaustive list but this post is essentially a list of some of the reasons that I encountered.</a:t>
            </a:r>
          </a:p>
          <a:p>
            <a:endParaRPr lang="en-US" dirty="0"/>
          </a:p>
          <a:p>
            <a:r>
              <a:rPr lang="en-US" dirty="0"/>
              <a:t>Every company is different so I can’t speak for them all, but many companies hire data scientists without a suitable infrastructure in place to start getting value out of AI. This contributes to the cold start problem in AI. Couple this with the fact that these companies fail to hire senior/experienced data practitioners before hiring juniors, you’ve now got a recipe for a disillusioned and unhappy relationship for both parties. The data scientist likely came in to write smart machine learning algorithms to drive insight but can’t do this because their first job is to sort out the data infrastructure and/or create analytic reports. In contrast, the company only wanted a chart that they could present in their board meeting each day. The company then get frustrated because they don’t see value being driven quickly enough and all of this leads to the data scientist being unhappy in their role.</a:t>
            </a:r>
          </a:p>
          <a:p>
            <a:endParaRPr lang="en-US" dirty="0"/>
          </a:p>
          <a:p>
            <a:r>
              <a:rPr lang="en-US" dirty="0"/>
              <a:t>Robert Chang gave a very insightful quote in his blog post giving advice to junior data scientists:</a:t>
            </a:r>
          </a:p>
          <a:p>
            <a:endParaRPr lang="en-US" dirty="0"/>
          </a:p>
          <a:p>
            <a:r>
              <a:rPr lang="en-US" dirty="0"/>
              <a:t>It’s important to evaluate how well our aspirations align with the critical path of the environment we are in. Find projects, teams, and companies whose critical path best aligned with yours.</a:t>
            </a:r>
          </a:p>
          <a:p>
            <a:endParaRPr lang="en-US" dirty="0"/>
          </a:p>
          <a:p>
            <a:r>
              <a:rPr lang="en-US" dirty="0"/>
              <a:t>This highlights the 2-way relationship between the employer and the data scientist. If the company isn’t in the right place or has goals aligned with that of the data scientist then it’ll only be a matter of time before the data scientist will find something else.</a:t>
            </a:r>
          </a:p>
          <a:p>
            <a:endParaRPr lang="en-US" dirty="0"/>
          </a:p>
          <a:p>
            <a:r>
              <a:rPr lang="en-US" dirty="0"/>
              <a:t>For those that are interested Samson Hu has a fantastic series on how the analytics team was built at Wish which I also found very insightful.</a:t>
            </a:r>
          </a:p>
          <a:p>
            <a:endParaRPr lang="en-US" dirty="0"/>
          </a:p>
          <a:p>
            <a:r>
              <a:rPr lang="en-US" dirty="0"/>
              <a:t>Another reason that data scientists are disillusioned is a similar reason to why I was disillusioned which academia: I believed that I would be able to make a huge impact on people everywhere, not just within the company. In reality, if the company’s core business is not machine learning (my previous employer is a media publishing company), it’s likely that the data science that you do is only going to provide small incremental gains. These can add up to something very significant or you may be lucky to stumble on a gold mine project but this is less common.</a:t>
            </a:r>
          </a:p>
          <a:p>
            <a:endParaRPr lang="en-US" dirty="0"/>
          </a:p>
          <a:p>
            <a:r>
              <a:rPr lang="en-US" dirty="0"/>
              <a:t>2. Politics reigns supreme</a:t>
            </a:r>
          </a:p>
          <a:p>
            <a:endParaRPr lang="en-US" dirty="0"/>
          </a:p>
          <a:p>
            <a:endParaRPr lang="en-US" dirty="0"/>
          </a:p>
          <a:p>
            <a:r>
              <a:rPr lang="en-US" dirty="0"/>
              <a:t>The issue of politics already has a brilliant article dedicated to it: The most difficult thing in data science: politics and I urge you to read it. The first few sentences from that article pretty much sum up what I want to say:</a:t>
            </a:r>
          </a:p>
          <a:p>
            <a:endParaRPr lang="en-US" dirty="0"/>
          </a:p>
          <a:p>
            <a:r>
              <a:rPr lang="en-US" dirty="0"/>
              <a:t>When I was waking up at 6 AM to study Support Vector Machines I thought: “This is really tough! But, hey, at least I will become very valuable for my future employer!”. If I could get the DeLorean, I would go back in time and call “Bulls**t!” on myself.</a:t>
            </a:r>
          </a:p>
          <a:p>
            <a:endParaRPr lang="en-US" dirty="0"/>
          </a:p>
          <a:p>
            <a:r>
              <a:rPr lang="en-US" dirty="0"/>
              <a:t>If you seriously think that knowing lots of machine learning algorithms will make you the most valuable data scientist then go back to my first point above: expectation does not match reality.</a:t>
            </a:r>
          </a:p>
          <a:p>
            <a:endParaRPr lang="en-US" dirty="0"/>
          </a:p>
          <a:p>
            <a:r>
              <a:rPr lang="en-US" dirty="0"/>
              <a:t>The truth is the people in the business with the most clout need to have a good perception of you. That may mean that you have to constantly do ad hoc work such as getting numbers from a database to give to the right people at the right time, doing simple projects just so that the right people have the right perception of you. I had to do this a lot in my previous place. As frustrating as it can feel, it was a necessary part of the job.</a:t>
            </a:r>
          </a:p>
          <a:p>
            <a:endParaRPr lang="en-US" dirty="0"/>
          </a:p>
          <a:p>
            <a:r>
              <a:rPr lang="en-US" dirty="0"/>
              <a:t>3) You’re the go to person about anything data</a:t>
            </a:r>
          </a:p>
          <a:p>
            <a:endParaRPr lang="en-US" dirty="0"/>
          </a:p>
          <a:p>
            <a:endParaRPr lang="en-US" dirty="0"/>
          </a:p>
          <a:p>
            <a:r>
              <a:rPr lang="en-US" dirty="0"/>
              <a:t>Following on from doing anything to please the right people, those very same people with all of the clout often don’t understand what is meant by “data scientist”. This means that you’ll be the analytics expert as well as the go-to reporting guy and let’s not forget that you’ll be the database expert too.</a:t>
            </a:r>
          </a:p>
          <a:p>
            <a:endParaRPr lang="en-US" dirty="0"/>
          </a:p>
          <a:p>
            <a:r>
              <a:rPr lang="en-US" dirty="0"/>
              <a:t>It isn’t just non-technical executives that make too many assumptions about your skills. Other colleagues in technology assume you know everything data related. You know your way around Spark, Hadoop, Hive, Pig, SQL, Neo4J, MySQL, Python, R, Scala, </a:t>
            </a:r>
            <a:r>
              <a:rPr lang="en-US" dirty="0" err="1"/>
              <a:t>Tensorflow</a:t>
            </a:r>
            <a:r>
              <a:rPr lang="en-US" dirty="0"/>
              <a:t>, A/B Testing, NLP, anything machine learning (and anything else data related that you can think of — BTW if you see a job specification with all of these written on it, stay well clear. It reeks of a job spec from a company that has no idea what their data strategy is and they’ll hire anyone because they think that hiring any data person will fix all of their data problems).</a:t>
            </a:r>
          </a:p>
          <a:p>
            <a:endParaRPr lang="en-US" dirty="0"/>
          </a:p>
          <a:p>
            <a:r>
              <a:rPr lang="en-US" dirty="0"/>
              <a:t>But it doesn’t stop there. Because you know all of this and you obviously have access to ALL of the data, you are expected to have the answers to ALL of the questions by……. well, it should’ve landed in the relevant person’s inbox 5 minutes ago.</a:t>
            </a:r>
          </a:p>
          <a:p>
            <a:endParaRPr lang="en-US" dirty="0"/>
          </a:p>
          <a:p>
            <a:r>
              <a:rPr lang="en-US" dirty="0"/>
              <a:t>Trying to tell everyone what you actually know and have control of can be hard. Not because anyone will actually think any less of you, but because as a junior data scientist with little industry experience you’ll worry that people will think less of you. This can be quite a difficult situation.</a:t>
            </a:r>
          </a:p>
          <a:p>
            <a:endParaRPr lang="en-US" dirty="0"/>
          </a:p>
          <a:p>
            <a:r>
              <a:rPr lang="en-US" dirty="0"/>
              <a:t>4) Working in an isolated team</a:t>
            </a:r>
          </a:p>
          <a:p>
            <a:endParaRPr lang="en-US" dirty="0"/>
          </a:p>
          <a:p>
            <a:endParaRPr lang="en-US" dirty="0"/>
          </a:p>
          <a:p>
            <a:r>
              <a:rPr lang="en-US" dirty="0"/>
              <a:t>When we see successful data products, we often see expertly designed user interfaces with intelligent capabilities and most importantly, a useful output which, at the very least, is perceived by the users to solve a pertinent problem. Now if a data scientist spends their time only learning how to write and execute machine learning algorithms, then they can only be a small (albeit necessary) part of a team that leads to the success of a project that produces a valuable product. This means that data science teams that work in isolation will struggle to provide value!</a:t>
            </a:r>
          </a:p>
          <a:p>
            <a:endParaRPr lang="en-US" dirty="0"/>
          </a:p>
          <a:p>
            <a:r>
              <a:rPr lang="en-US" dirty="0"/>
              <a:t>Despite this, many companies still have data science teams that come up with their own projects and write code to try and solve a problem. In some cases this can suffice. For example, if all that’s needed is a static spreadsheet that is produced once a quarter then it can provide some value. On the other hand, if the goal is to optimize provide intelligent suggestions in a bespoke website building product then this will involve many different skills which shouldn’t be expected for the vast majority of data scientists (only the true data science unicorn can solve this one). So if the project is taken on by an isolated data science team it is most likely to fail (or take a very long time because organizing isolated teams to work on collaborative project in large enterprises is not easy).</a:t>
            </a:r>
          </a:p>
          <a:p>
            <a:endParaRPr lang="en-US" dirty="0"/>
          </a:p>
          <a:p>
            <a:r>
              <a:rPr lang="en-US" dirty="0"/>
              <a:t>So to be an effective data scientist in industry it doesn’t suffice just to do well in Kaggle competitions and complete some online courses. It (un)fortunately (depending on which way you look at it) involves understanding how hierarchies and politics works in business. Finding a company that is aligned with your critical path should be a key goal when searching for a data science job that will satisfy your needs. However, you may still need to readjust your expectations of what to expect from a data science role.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5793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recognize these truths as you enter the workplace</a:t>
            </a:r>
            <a:r>
              <a:rPr lang="en-US" baseline="0" dirty="0"/>
              <a:t> in order not to be “</a:t>
            </a:r>
            <a:r>
              <a:rPr lang="en-US" baseline="0"/>
              <a:t>that guy.”</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316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Kayla Matthews, Productivity Bytes</a:t>
            </a:r>
          </a:p>
          <a:p>
            <a:endParaRPr lang="en-US" dirty="0"/>
          </a:p>
          <a:p>
            <a:r>
              <a:rPr lang="en-US" dirty="0"/>
              <a:t>When you're on the hunt for a fantastic data science job, finding one can be harder than it seems.</a:t>
            </a:r>
          </a:p>
          <a:p>
            <a:endParaRPr lang="en-US" dirty="0"/>
          </a:p>
          <a:p>
            <a:r>
              <a:rPr lang="en-US" dirty="0"/>
              <a:t>Alternatively, you may have the opposite problem and get the impression that all the data science opportunities seem far better than expected.</a:t>
            </a:r>
          </a:p>
          <a:p>
            <a:endParaRPr lang="en-US" dirty="0"/>
          </a:p>
          <a:p>
            <a:r>
              <a:rPr lang="en-US" dirty="0"/>
              <a:t>Job listings</a:t>
            </a:r>
          </a:p>
          <a:p>
            <a:endParaRPr lang="en-US" dirty="0"/>
          </a:p>
          <a:p>
            <a:r>
              <a:rPr lang="en-US" dirty="0"/>
              <a:t>In either case, some characteristics set good jobs apart from the bad ones. Here are six of them:</a:t>
            </a:r>
          </a:p>
          <a:p>
            <a:endParaRPr lang="en-US" dirty="0"/>
          </a:p>
          <a:p>
            <a:r>
              <a:rPr lang="en-US" dirty="0"/>
              <a:t> </a:t>
            </a:r>
          </a:p>
          <a:p>
            <a:endParaRPr lang="en-US" dirty="0"/>
          </a:p>
          <a:p>
            <a:r>
              <a:rPr lang="en-US" dirty="0"/>
              <a:t>1. The Job Description Correctly Uses Data Science Terminology</a:t>
            </a:r>
          </a:p>
          <a:p>
            <a:r>
              <a:rPr lang="en-US" dirty="0"/>
              <a:t> </a:t>
            </a:r>
          </a:p>
          <a:p>
            <a:r>
              <a:rPr lang="en-US" dirty="0"/>
              <a:t>Ideally, a data science job description should be specific and include language that indicates a familiarity with data science terms and the applications used for the work. If it's vague, you should worry that perhaps the company merely wants to hire a data scientist because they have the impression they should. In other words, since their competitors are hiring data scientists, they should follow suit.</a:t>
            </a:r>
          </a:p>
          <a:p>
            <a:endParaRPr lang="en-US" dirty="0"/>
          </a:p>
          <a:p>
            <a:r>
              <a:rPr lang="en-US" dirty="0"/>
              <a:t>If the job description doesn't include relevant data science terms and discuss the applications you'll use, the company may not have a well-defined purpose and role for the person they hire.</a:t>
            </a:r>
          </a:p>
          <a:p>
            <a:endParaRPr lang="en-US" dirty="0"/>
          </a:p>
          <a:p>
            <a:r>
              <a:rPr lang="en-US" dirty="0"/>
              <a:t> </a:t>
            </a:r>
          </a:p>
          <a:p>
            <a:endParaRPr lang="en-US" dirty="0"/>
          </a:p>
          <a:p>
            <a:r>
              <a:rPr lang="en-US" dirty="0"/>
              <a:t>2. A Hands-on Test Is Part of the Hiring Process</a:t>
            </a:r>
          </a:p>
          <a:p>
            <a:r>
              <a:rPr lang="en-US" dirty="0"/>
              <a:t> </a:t>
            </a:r>
          </a:p>
          <a:p>
            <a:r>
              <a:rPr lang="en-US" dirty="0"/>
              <a:t>It's increasingly common for companies hiring data scientists to have them take a data science project test. That means you'll demonstrate your skills in a scenario that may mimic the kind of work you'll do for the company. It's also possible the test will involve showing your coding skills. Data scientists use various programming languages, including R and Python, so you should be prepared to go through a coding assessment, too.</a:t>
            </a:r>
          </a:p>
          <a:p>
            <a:endParaRPr lang="en-US" dirty="0"/>
          </a:p>
          <a:p>
            <a:r>
              <a:rPr lang="en-US" dirty="0"/>
              <a:t>Conversely, if the job description has no mention of a test, that could mean the company isn't serious enough about hiring excellent and competent data scientists.</a:t>
            </a:r>
          </a:p>
          <a:p>
            <a:endParaRPr lang="en-US" dirty="0"/>
          </a:p>
          <a:p>
            <a:r>
              <a:rPr lang="en-US" dirty="0"/>
              <a:t> </a:t>
            </a:r>
          </a:p>
          <a:p>
            <a:endParaRPr lang="en-US" dirty="0"/>
          </a:p>
          <a:p>
            <a:r>
              <a:rPr lang="en-US" dirty="0"/>
              <a:t>3. There Are Concrete Details Instead of Repetitive Buzzwords</a:t>
            </a:r>
          </a:p>
          <a:p>
            <a:r>
              <a:rPr lang="en-US" dirty="0"/>
              <a:t> </a:t>
            </a:r>
          </a:p>
          <a:p>
            <a:r>
              <a:rPr lang="en-US" dirty="0"/>
              <a:t>Machine learning, artificial intelligence and the Internet of Things are a few examples of exciting emerging technologies that can double as mere buzzwords in a context without sufficient substance.</a:t>
            </a:r>
          </a:p>
          <a:p>
            <a:endParaRPr lang="en-US" dirty="0"/>
          </a:p>
          <a:p>
            <a:r>
              <a:rPr lang="en-US" dirty="0"/>
              <a:t>For example, you might come across a job posting for a company that gushes "We want to become the leading provider of artificial intelligence for the health care industry" and says "Our smart technology will help physicians embrace diagnosis tools powered by the Internet of Things" a few paragraphs later. It sounds great, but how will the company accomplish those goals?</a:t>
            </a:r>
          </a:p>
          <a:p>
            <a:endParaRPr lang="en-US" dirty="0"/>
          </a:p>
          <a:p>
            <a:r>
              <a:rPr lang="en-US" dirty="0"/>
              <a:t>If it doesn't go into detail about that, there's a good chance the enterprise is only leaning on those buzzwords like crutches and hopes that using them will make their openings sound more cutting-edge and exciting.</a:t>
            </a:r>
          </a:p>
          <a:p>
            <a:endParaRPr lang="en-US" dirty="0"/>
          </a:p>
          <a:p>
            <a:r>
              <a:rPr lang="en-US" dirty="0"/>
              <a:t>The company needs to give clear-cut information about how data science fits into its overall objectives, including clarifying the expectations set for any data science professional it hires. Otherwise, you may be looking at a hype-filled job description instead of one for a career that helps you grow and provide value to the company.</a:t>
            </a:r>
          </a:p>
          <a:p>
            <a:endParaRPr lang="en-US" dirty="0"/>
          </a:p>
          <a:p>
            <a:r>
              <a:rPr lang="en-US" dirty="0"/>
              <a:t>When businesses have data-centric goals, it's easy for them to conclude it's time to hire data scientists to do high-quality work on dedicated tasks. According to one survey, 69 percent of companies were in the process of building a people analytics database. A job ad for a good data science opportunity may mention you'd work on a specific project like that. Specificity about your duties helps increase a company's credibility.</a:t>
            </a:r>
          </a:p>
          <a:p>
            <a:endParaRPr lang="en-US" dirty="0"/>
          </a:p>
          <a:p>
            <a:r>
              <a:rPr lang="en-US" dirty="0"/>
              <a:t> </a:t>
            </a:r>
          </a:p>
          <a:p>
            <a:endParaRPr lang="en-US" dirty="0"/>
          </a:p>
          <a:p>
            <a:r>
              <a:rPr lang="en-US" dirty="0"/>
              <a:t>4. The Company Is Open to You Finishing Current Obligations Before Starting</a:t>
            </a:r>
          </a:p>
          <a:p>
            <a:r>
              <a:rPr lang="en-US" dirty="0"/>
              <a:t> </a:t>
            </a:r>
          </a:p>
          <a:p>
            <a:r>
              <a:rPr lang="en-US" dirty="0"/>
              <a:t>Maybe you're interviewing for a data science job 10 days before earning your degree, or you might work at a place where you haven't provided your two-week notice. In instances like those, a decent employer will allow you to tie up loose ends without feeling under pressure. However, if a company insists they need to hire you as soon as possible, that could be a red flag for several reasons.</a:t>
            </a:r>
          </a:p>
          <a:p>
            <a:endParaRPr lang="en-US" dirty="0"/>
          </a:p>
          <a:p>
            <a:r>
              <a:rPr lang="en-US" dirty="0"/>
              <a:t>First, the company may be rushing the hiring process, which could mean you get hired for a job that doesn't suit you. Second, they might not have thought through the position itself. In that case, you could enter a chaotic environment with little direction or leadership.</a:t>
            </a:r>
          </a:p>
          <a:p>
            <a:endParaRPr lang="en-US" dirty="0"/>
          </a:p>
          <a:p>
            <a:r>
              <a:rPr lang="en-US" dirty="0"/>
              <a:t>An arguably worse situation is if the employer tries to make you feel guilty for not starting immediately. They may even say something like, "Well, you're really leaving us in a bind, especially since the person you'd replace left so suddenly." Then you're left wondering why that person quit. Was it because they disliked the job?</a:t>
            </a:r>
          </a:p>
          <a:p>
            <a:endParaRPr lang="en-US" dirty="0"/>
          </a:p>
          <a:p>
            <a:r>
              <a:rPr lang="en-US" dirty="0"/>
              <a:t> </a:t>
            </a:r>
          </a:p>
          <a:p>
            <a:endParaRPr lang="en-US" dirty="0"/>
          </a:p>
          <a:p>
            <a:r>
              <a:rPr lang="en-US" dirty="0"/>
              <a:t>5. The Company Mentions a Data Science Team</a:t>
            </a:r>
          </a:p>
          <a:p>
            <a:r>
              <a:rPr lang="en-US" dirty="0"/>
              <a:t> </a:t>
            </a:r>
          </a:p>
          <a:p>
            <a:r>
              <a:rPr lang="en-US" dirty="0"/>
              <a:t>Numerous things, including a skills shortage and a growing use of technologies that generate data, drive the need to hire data scientists. However, some companies want to get into data science without having a relevant team first. You should always thoroughly research any company before going for an interview. Doing that often starts by going to the enterprise's website.</a:t>
            </a:r>
          </a:p>
          <a:p>
            <a:endParaRPr lang="en-US" dirty="0"/>
          </a:p>
          <a:p>
            <a:r>
              <a:rPr lang="en-US" dirty="0"/>
              <a:t>What you learn about the company will hopefully reveal that it has a data science team already — or at least one devoted to analytics. Also, the job description may bring up such a group, such as by saying you'll be leading it or meeting with members to work together on projects.</a:t>
            </a:r>
          </a:p>
          <a:p>
            <a:endParaRPr lang="en-US" dirty="0"/>
          </a:p>
          <a:p>
            <a:r>
              <a:rPr lang="en-US" dirty="0"/>
              <a:t>If nothing indicates the company has a data science or analytics team, think at length before accepting the offer. The lack of that essential point could mean data science is not a priority for the company, and they might expect you to do too much with inadequate or nonexistent resources.</a:t>
            </a:r>
          </a:p>
          <a:p>
            <a:endParaRPr lang="en-US" dirty="0"/>
          </a:p>
          <a:p>
            <a:r>
              <a:rPr lang="en-US" dirty="0"/>
              <a:t>If so, you could become so fed up that you end up leaving that job before getting to display your skills and be an asset to the company.</a:t>
            </a:r>
          </a:p>
          <a:p>
            <a:endParaRPr lang="en-US" dirty="0"/>
          </a:p>
          <a:p>
            <a:r>
              <a:rPr lang="en-US" dirty="0"/>
              <a:t> </a:t>
            </a:r>
          </a:p>
          <a:p>
            <a:endParaRPr lang="en-US" dirty="0"/>
          </a:p>
          <a:p>
            <a:r>
              <a:rPr lang="en-US" dirty="0"/>
              <a:t>6. The Company Is Well-Reviewed</a:t>
            </a:r>
          </a:p>
          <a:p>
            <a:r>
              <a:rPr lang="en-US" dirty="0"/>
              <a:t> </a:t>
            </a:r>
          </a:p>
          <a:p>
            <a:r>
              <a:rPr lang="en-US" dirty="0"/>
              <a:t>Part of your vetting process for any company offering you a data science position is to use employer review sites that allow current or former workers to give their opinions about the workplaces. A favorable job opportunity is likely linked with a company people give positive feedback about.</a:t>
            </a:r>
          </a:p>
          <a:p>
            <a:endParaRPr lang="en-US" dirty="0"/>
          </a:p>
          <a:p>
            <a:r>
              <a:rPr lang="en-US" dirty="0"/>
              <a:t>It's always possible that some disgruntled employees will weigh in about problems not related to the business or position. However, if you start to see negative feedback trends — such as people saying management doesn't listen to input from employees, the workload is too heavy, or the environment is extraordinarily stressful and doesn't allow a work-life balance — those are all warning signs.</a:t>
            </a:r>
          </a:p>
          <a:p>
            <a:endParaRPr lang="en-US" dirty="0"/>
          </a:p>
          <a:p>
            <a:r>
              <a:rPr lang="en-US" dirty="0"/>
              <a:t>Keep in mind that you may see some things as positive that others deem as downsides. For example, maybe someone worked as a data scientist for the company that offered you a job and said they had to do too much independent work. If you're a highly motivated person who doesn't require a lot of direction, that could be a plus for you.</a:t>
            </a:r>
          </a:p>
          <a:p>
            <a:endParaRPr lang="en-US" dirty="0"/>
          </a:p>
          <a:p>
            <a:r>
              <a:rPr lang="en-US" dirty="0"/>
              <a:t> </a:t>
            </a:r>
          </a:p>
          <a:p>
            <a:endParaRPr lang="en-US" dirty="0"/>
          </a:p>
          <a:p>
            <a:r>
              <a:rPr lang="en-US" dirty="0"/>
              <a:t>Assess the Matter Thoroughly Before Deciding</a:t>
            </a:r>
          </a:p>
          <a:p>
            <a:r>
              <a:rPr lang="en-US" dirty="0"/>
              <a:t> </a:t>
            </a:r>
          </a:p>
          <a:p>
            <a:r>
              <a:rPr lang="en-US" dirty="0"/>
              <a:t>Getting a job offer is typically an exciting milestone, and if it's the first one you've received as a data scientist, you could be exceptionally eager to take it.</a:t>
            </a:r>
          </a:p>
          <a:p>
            <a:endParaRPr lang="en-US" dirty="0"/>
          </a:p>
          <a:p>
            <a:r>
              <a:rPr lang="en-US" dirty="0"/>
              <a:t>However, it's crucial to be aware of the things on this list and realize that not all job offers are equal in the experiences and opportunities they provide.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5772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primary</a:t>
            </a:r>
            <a:r>
              <a:rPr lang="en-US" baseline="0" dirty="0"/>
              <a:t> resources that I use and recommend that you do the same.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623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descriptive, predictive, and prescriptive analytics.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1126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just">
              <a:lnSpc>
                <a:spcPct val="150000"/>
              </a:lnSpc>
              <a:spcBef>
                <a:spcPts val="0"/>
              </a:spcBef>
              <a:spcAft>
                <a:spcPts val="0"/>
              </a:spcAft>
            </a:pPr>
            <a:r>
              <a:rPr lang="en-US" sz="1200" i="1" dirty="0">
                <a:effectLst/>
                <a:latin typeface="Arial"/>
                <a:ea typeface="Times New Roman"/>
                <a:cs typeface="Times New Roman"/>
              </a:rPr>
              <a:t>Descriptive analytics</a:t>
            </a:r>
            <a:r>
              <a:rPr lang="en-US" sz="1200" dirty="0">
                <a:effectLst/>
                <a:latin typeface="Arial"/>
                <a:ea typeface="Times New Roman"/>
                <a:cs typeface="Times New Roman"/>
              </a:rPr>
              <a:t>, such as reporting/OLAP, dashboards/scorecards, and data visualization, have been widely used for some time, and are the core applications of traditional BI.  Descriptive analytics are backward looking (like a car’s rear view mirror) and reveal </a:t>
            </a:r>
            <a:r>
              <a:rPr lang="en-US" sz="1200" i="1" dirty="0">
                <a:effectLst/>
                <a:latin typeface="Arial"/>
                <a:ea typeface="Times New Roman"/>
                <a:cs typeface="Times New Roman"/>
              </a:rPr>
              <a:t>what has occurred</a:t>
            </a:r>
            <a:r>
              <a:rPr lang="en-US" sz="1200" dirty="0">
                <a:effectLst/>
                <a:latin typeface="Arial"/>
                <a:ea typeface="Times New Roman"/>
                <a:cs typeface="Times New Roman"/>
              </a:rPr>
              <a:t>. One trend, however, is to include the findings from predictive analytics, such as forecasts of future sales, on dashboards/scorecards.</a:t>
            </a:r>
          </a:p>
          <a:p>
            <a:pPr marL="0" marR="0" algn="just">
              <a:lnSpc>
                <a:spcPct val="150000"/>
              </a:lnSpc>
              <a:spcBef>
                <a:spcPts val="0"/>
              </a:spcBef>
              <a:spcAft>
                <a:spcPts val="0"/>
              </a:spcAft>
            </a:pPr>
            <a:r>
              <a:rPr lang="en-US" sz="1200" i="1" dirty="0">
                <a:effectLst/>
                <a:latin typeface="Arial"/>
                <a:ea typeface="Times New Roman"/>
                <a:cs typeface="Times New Roman"/>
              </a:rPr>
              <a:t> </a:t>
            </a:r>
            <a:endParaRPr lang="en-US" sz="1200" dirty="0">
              <a:effectLst/>
              <a:latin typeface="Arial"/>
              <a:ea typeface="Times New Roman"/>
              <a:cs typeface="Times New Roman"/>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B26ACD4-9018-4DAE-88A7-17ACB78D79B0}"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6</a:t>
            </a:fld>
            <a:endParaRPr kumimoji="0" lang="en-US" alt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just">
              <a:lnSpc>
                <a:spcPct val="150000"/>
              </a:lnSpc>
              <a:spcBef>
                <a:spcPts val="0"/>
              </a:spcBef>
              <a:spcAft>
                <a:spcPts val="0"/>
              </a:spcAft>
            </a:pPr>
            <a:r>
              <a:rPr lang="en-US" sz="1200" i="1" dirty="0">
                <a:effectLst/>
                <a:latin typeface="Arial"/>
                <a:ea typeface="Times New Roman"/>
                <a:cs typeface="Times New Roman"/>
              </a:rPr>
              <a:t>Predictive analytics </a:t>
            </a:r>
            <a:r>
              <a:rPr lang="en-US" sz="1200" dirty="0">
                <a:effectLst/>
                <a:latin typeface="Arial"/>
                <a:ea typeface="Times New Roman"/>
                <a:cs typeface="Times New Roman"/>
              </a:rPr>
              <a:t>suggest </a:t>
            </a:r>
            <a:r>
              <a:rPr lang="en-US" sz="1200" i="1" dirty="0">
                <a:effectLst/>
                <a:latin typeface="Arial"/>
                <a:ea typeface="Times New Roman"/>
                <a:cs typeface="Times New Roman"/>
              </a:rPr>
              <a:t>what will occur</a:t>
            </a:r>
            <a:r>
              <a:rPr lang="en-US" sz="1200" dirty="0">
                <a:effectLst/>
                <a:latin typeface="Arial"/>
                <a:ea typeface="Times New Roman"/>
                <a:cs typeface="Times New Roman"/>
              </a:rPr>
              <a:t> in the future (like looking through a car’s windshield). The methods and algorithms for predictive analytics, such as regression analysis, machine learning, and neural networks, have existed for some time.  Recently, however, software products (e.g., SAS Enterprise Miner) have made them much easier to understand and use. They have also been integrated into specific applications, such as for campaign management. Marketing is the target for many predictive analytics applications; here the goal is to better understand customers and their needs and preferences. </a:t>
            </a:r>
          </a:p>
          <a:p>
            <a:pPr marL="0" marR="0" algn="just">
              <a:lnSpc>
                <a:spcPct val="150000"/>
              </a:lnSpc>
              <a:spcBef>
                <a:spcPts val="0"/>
              </a:spcBef>
              <a:spcAft>
                <a:spcPts val="0"/>
              </a:spcAft>
            </a:pPr>
            <a:r>
              <a:rPr lang="en-US" sz="1200" dirty="0">
                <a:effectLst/>
                <a:latin typeface="Arial"/>
                <a:ea typeface="Times New Roman"/>
                <a:cs typeface="Times New Roman"/>
              </a:rPr>
              <a:t> </a:t>
            </a:r>
          </a:p>
          <a:p>
            <a:endParaRPr lang="en-US" altLang="en-US" dirty="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03E362C-7602-480A-89CC-CF639BEC9BAA}"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7</a:t>
            </a:fld>
            <a:endParaRPr kumimoji="0" lang="en-US" alt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0"/>
              </a:spcAft>
            </a:pPr>
            <a:r>
              <a:rPr lang="en-US" sz="1200" dirty="0">
                <a:effectLst/>
                <a:latin typeface="Arial"/>
                <a:ea typeface="Times New Roman"/>
                <a:cs typeface="Times New Roman"/>
              </a:rPr>
              <a:t>Some people also refer to </a:t>
            </a:r>
            <a:r>
              <a:rPr lang="en-US" sz="1200" i="1" dirty="0">
                <a:effectLst/>
                <a:latin typeface="Arial"/>
                <a:ea typeface="Times New Roman"/>
                <a:cs typeface="Times New Roman"/>
              </a:rPr>
              <a:t>exploratory </a:t>
            </a:r>
            <a:r>
              <a:rPr lang="en-US" sz="1200" dirty="0">
                <a:effectLst/>
                <a:latin typeface="Arial"/>
                <a:ea typeface="Times New Roman"/>
                <a:cs typeface="Times New Roman"/>
              </a:rPr>
              <a:t>or </a:t>
            </a:r>
            <a:r>
              <a:rPr lang="en-US" sz="1200" i="1" dirty="0">
                <a:effectLst/>
                <a:latin typeface="Arial"/>
                <a:ea typeface="Times New Roman"/>
                <a:cs typeface="Times New Roman"/>
              </a:rPr>
              <a:t>discovery </a:t>
            </a:r>
            <a:r>
              <a:rPr lang="en-US" sz="1200" dirty="0">
                <a:effectLst/>
                <a:latin typeface="Arial"/>
                <a:ea typeface="Times New Roman"/>
                <a:cs typeface="Times New Roman"/>
              </a:rPr>
              <a:t>analytics, although these are just other names for predictive analytics. When these terms are used, they normally refer to finding relationships in big data that were not previously known. The ability to analyze new data sources (i.e., big data) creates additional opportunities for insights and is especially important for firms with massive amounts of customer data.  </a:t>
            </a:r>
          </a:p>
          <a:p>
            <a:pPr marL="0" marR="0" algn="just">
              <a:lnSpc>
                <a:spcPct val="150000"/>
              </a:lnSpc>
              <a:spcBef>
                <a:spcPts val="0"/>
              </a:spcBef>
              <a:spcAft>
                <a:spcPts val="0"/>
              </a:spcAft>
            </a:pPr>
            <a:r>
              <a:rPr lang="en-US" sz="1200" dirty="0">
                <a:effectLst/>
                <a:latin typeface="Arial"/>
                <a:ea typeface="Times New Roman"/>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9121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just">
              <a:lnSpc>
                <a:spcPct val="150000"/>
              </a:lnSpc>
              <a:spcBef>
                <a:spcPts val="0"/>
              </a:spcBef>
              <a:spcAft>
                <a:spcPts val="0"/>
              </a:spcAft>
            </a:pPr>
            <a:r>
              <a:rPr lang="en-US" sz="1200" dirty="0">
                <a:effectLst/>
                <a:latin typeface="Arial"/>
                <a:ea typeface="Times New Roman"/>
                <a:cs typeface="Times New Roman"/>
              </a:rPr>
              <a:t>Whereas predictive analytics tells you what will happen, p</a:t>
            </a:r>
            <a:r>
              <a:rPr lang="en-US" sz="1200" i="1" dirty="0">
                <a:effectLst/>
                <a:latin typeface="Arial"/>
                <a:ea typeface="Times New Roman"/>
                <a:cs typeface="Times New Roman"/>
              </a:rPr>
              <a:t>rescriptive analytics</a:t>
            </a:r>
            <a:r>
              <a:rPr lang="en-US" sz="1200" dirty="0">
                <a:effectLst/>
                <a:latin typeface="Arial"/>
                <a:ea typeface="Times New Roman"/>
                <a:cs typeface="Times New Roman"/>
              </a:rPr>
              <a:t> suggests what to do (like a car’s GPS instructions). Prescriptive analytics can identify optimal solutions, often for the allocation of scarce resources.  It, too, has been researched in academia for a long time but is now finding wider use in practice. For example, the use of mathematical programming for revenue management is increasingly common for organizations that have “perishable” goods (e.g., rental cars, hotel rooms, airline seats).  For example, Harrah’s Entertainment, a leader in the use of analytics, has been using revenue management for hotel room pricing for many years.</a:t>
            </a:r>
          </a:p>
          <a:p>
            <a:pPr marL="0" marR="0" algn="just">
              <a:lnSpc>
                <a:spcPct val="150000"/>
              </a:lnSpc>
              <a:spcBef>
                <a:spcPts val="0"/>
              </a:spcBef>
              <a:spcAft>
                <a:spcPts val="0"/>
              </a:spcAft>
            </a:pPr>
            <a:r>
              <a:rPr lang="en-US" sz="1200" dirty="0">
                <a:effectLst/>
                <a:latin typeface="Arial"/>
                <a:ea typeface="Times New Roman"/>
                <a:cs typeface="Times New Roman"/>
              </a:rPr>
              <a:t> </a:t>
            </a:r>
          </a:p>
          <a:p>
            <a:pPr marL="0" marR="0" algn="just">
              <a:lnSpc>
                <a:spcPct val="150000"/>
              </a:lnSpc>
              <a:spcBef>
                <a:spcPts val="0"/>
              </a:spcBef>
              <a:spcAft>
                <a:spcPts val="0"/>
              </a:spcAft>
            </a:pPr>
            <a:r>
              <a:rPr lang="en-US" sz="1200" dirty="0">
                <a:effectLst/>
                <a:latin typeface="Arial"/>
                <a:ea typeface="Times New Roman"/>
                <a:cs typeface="Times New Roman"/>
              </a:rPr>
              <a:t>Organizations typically move from descriptive to predictive to prescriptive analytics. Another way of describing this progression is: what happened – why did it happen – what will happen – how can we make it happen? This progression is normally seen in various BI and analytics maturity models.</a:t>
            </a:r>
          </a:p>
          <a:p>
            <a:endParaRPr lang="en-US" altLang="en-US" dirty="0">
              <a:ea typeface="ＭＳ Ｐゴシック" pitchFamily="34" charset="-128"/>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9752369B-03B4-4796-8BC5-BC1C05410258}"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546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419A-653E-BBF4-7974-2B4B723B40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0BA1C6-8B6E-D079-055E-9C1D844B7E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A41361-CAC3-EB9B-B059-B5FE3FB552C4}"/>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5" name="Footer Placeholder 4">
            <a:extLst>
              <a:ext uri="{FF2B5EF4-FFF2-40B4-BE49-F238E27FC236}">
                <a16:creationId xmlns:a16="http://schemas.microsoft.com/office/drawing/2014/main" id="{F61C8D58-05CF-2B73-D1DE-8DF48C7A3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ADA76-162F-3DA6-5116-801360CD58AE}"/>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3651085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6AE0-21C1-388C-9ED3-881733F483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04F12B-6840-F572-C688-017982FE6A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77103-C01D-DBAE-AA9C-73963FC82C5F}"/>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5" name="Footer Placeholder 4">
            <a:extLst>
              <a:ext uri="{FF2B5EF4-FFF2-40B4-BE49-F238E27FC236}">
                <a16:creationId xmlns:a16="http://schemas.microsoft.com/office/drawing/2014/main" id="{F35B6D95-BB98-8FEB-6008-3873CDCE6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241B8-8054-F366-489E-99E7ABF16D7D}"/>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1358616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1ED5D1-F48D-D607-364C-738FE71CF4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185566-A0EE-FAD6-4817-46E6BE50A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408D27-9EA4-943E-75B8-890CC664A6B9}"/>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5" name="Footer Placeholder 4">
            <a:extLst>
              <a:ext uri="{FF2B5EF4-FFF2-40B4-BE49-F238E27FC236}">
                <a16:creationId xmlns:a16="http://schemas.microsoft.com/office/drawing/2014/main" id="{13774C19-3C61-51BF-1C69-C44934FC9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70C6E-89FF-5918-A76B-B61CE51ED6BC}"/>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268224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727D-046F-4D68-AF75-034539DE3C81}"/>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1C0F54F-B83E-4E78-8029-63CC86BC6004}"/>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B0D76CA-25B8-43B8-9750-0C2D380A9281}"/>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5" name="Footer Placeholder 4">
            <a:extLst>
              <a:ext uri="{FF2B5EF4-FFF2-40B4-BE49-F238E27FC236}">
                <a16:creationId xmlns:a16="http://schemas.microsoft.com/office/drawing/2014/main" id="{42A2C019-A56C-4748-9C4A-61A240BA0D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B3E71-353C-4710-867E-7599654ABD3B}"/>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1420800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F3B17-AACE-4659-BAFD-D8633EEAFD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C43E42-C5BF-477B-879B-90CB1CE2F9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10628-A5D2-444C-B9B1-86D418E043C9}"/>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5" name="Footer Placeholder 4">
            <a:extLst>
              <a:ext uri="{FF2B5EF4-FFF2-40B4-BE49-F238E27FC236}">
                <a16:creationId xmlns:a16="http://schemas.microsoft.com/office/drawing/2014/main" id="{BE81E53F-40EE-4F06-9F68-95D9389E7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DF5C4-0DC8-4922-A1EC-3F57BAC36019}"/>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2951257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BAB8-AEEB-4319-AA9B-0F74B2821B81}"/>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5ED634B-E870-4BF5-99D5-1F01446F1DCC}"/>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4B3B04-FA78-4C20-B272-7FA11198B5E3}"/>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5" name="Footer Placeholder 4">
            <a:extLst>
              <a:ext uri="{FF2B5EF4-FFF2-40B4-BE49-F238E27FC236}">
                <a16:creationId xmlns:a16="http://schemas.microsoft.com/office/drawing/2014/main" id="{237B4951-8930-47C0-8E11-31CE41B77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8FD18-210A-4371-B083-2342BB9C5D7A}"/>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1627534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4061-EB29-4F92-A713-61218005A4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6AA80-611C-4F97-85C2-3DAB206C40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43794C-ADC0-4C34-A61E-F01B48D630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CDBAFD-7425-4F6F-B681-36887326596D}"/>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6" name="Footer Placeholder 5">
            <a:extLst>
              <a:ext uri="{FF2B5EF4-FFF2-40B4-BE49-F238E27FC236}">
                <a16:creationId xmlns:a16="http://schemas.microsoft.com/office/drawing/2014/main" id="{252501F4-27E3-4D79-953B-894DEBEE16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FDD06-9CB4-40DB-A557-27490B06C28D}"/>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223978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4BF7-E15F-4C2E-A373-4CB7085D56A3}"/>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9584AE-B3A6-4957-9A5C-7AF1C3A4E9D8}"/>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4F41D96-9480-4374-8F77-6CC5480E7BB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F7628-E6EB-4F1A-8A23-023DAEDFBB52}"/>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A1372BF-123A-4722-A7CB-6C1D298D7D11}"/>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835C92-A91B-4CE6-960C-BFE1EE926038}"/>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8" name="Footer Placeholder 7">
            <a:extLst>
              <a:ext uri="{FF2B5EF4-FFF2-40B4-BE49-F238E27FC236}">
                <a16:creationId xmlns:a16="http://schemas.microsoft.com/office/drawing/2014/main" id="{F97A8FFD-83C1-4C4F-93DB-63055E81AD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D97F10-80C7-462C-9B83-A3AC72BE4F27}"/>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2898575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F2C9-8E6E-4848-B5AE-ECDA027EE0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DDC4FD-CBA2-433D-AEC7-F1A667A14256}"/>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4" name="Footer Placeholder 3">
            <a:extLst>
              <a:ext uri="{FF2B5EF4-FFF2-40B4-BE49-F238E27FC236}">
                <a16:creationId xmlns:a16="http://schemas.microsoft.com/office/drawing/2014/main" id="{BB21EA0C-707E-43F0-A9A6-89640565C8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432A65-B34D-49AB-BD1A-0CD1F02435C1}"/>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3743975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34F203-6E96-485F-AC8A-B1C19BE40620}"/>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3" name="Footer Placeholder 2">
            <a:extLst>
              <a:ext uri="{FF2B5EF4-FFF2-40B4-BE49-F238E27FC236}">
                <a16:creationId xmlns:a16="http://schemas.microsoft.com/office/drawing/2014/main" id="{7684719A-4351-4771-BFD2-F28A4B7908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00155D-5DF3-436D-8383-CDEBD1D61573}"/>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2775815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2F3D-0113-4D16-8451-BE3AD4649008}"/>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652667C-875B-4E41-94ED-E59EE89BC075}"/>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E501B7-76B4-4309-AEB1-C6A7DB991DE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596478C-A924-462D-AA47-0666B3703E3D}"/>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6" name="Footer Placeholder 5">
            <a:extLst>
              <a:ext uri="{FF2B5EF4-FFF2-40B4-BE49-F238E27FC236}">
                <a16:creationId xmlns:a16="http://schemas.microsoft.com/office/drawing/2014/main" id="{849B36B6-CBEC-46ED-8972-38740E669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62455-F6F8-417A-9593-79E2D1CDC4F6}"/>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3127261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F877-A276-D13C-4993-CB52B8272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47C36-CC87-B62E-D998-5DEB2CD531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2CAF7-913F-C693-2BFA-DE3471DC732C}"/>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5" name="Footer Placeholder 4">
            <a:extLst>
              <a:ext uri="{FF2B5EF4-FFF2-40B4-BE49-F238E27FC236}">
                <a16:creationId xmlns:a16="http://schemas.microsoft.com/office/drawing/2014/main" id="{9F012CE2-4D94-1851-B938-8600AA12A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DE8C8-E9F5-1034-3136-7A19A5E1AF81}"/>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2055172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73FE-8542-491B-8729-490C3BB2969B}"/>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AEDF45C-98C6-4C8E-8E02-28D2DC0879E1}"/>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0BB9578-1E41-413A-BE18-C000D010DA3E}"/>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949E46E-2B5A-4CC4-B772-CC2610B8D10D}"/>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6" name="Footer Placeholder 5">
            <a:extLst>
              <a:ext uri="{FF2B5EF4-FFF2-40B4-BE49-F238E27FC236}">
                <a16:creationId xmlns:a16="http://schemas.microsoft.com/office/drawing/2014/main" id="{99B836D9-B0B1-4661-86F7-697A850AC3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297DE-ED30-4C40-AACE-E32B72F2797A}"/>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1796676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55E71-29DA-4194-8659-DAEF3C6CCA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FE840D-619A-42C1-A34B-8C220B0F55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8BB7E-F1C0-4DA8-885D-FB9E68960668}"/>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5" name="Footer Placeholder 4">
            <a:extLst>
              <a:ext uri="{FF2B5EF4-FFF2-40B4-BE49-F238E27FC236}">
                <a16:creationId xmlns:a16="http://schemas.microsoft.com/office/drawing/2014/main" id="{E3B2CB4A-2B70-47EB-87AE-37BABA0E8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66498-160B-4ED3-8C33-ED25B85E9661}"/>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898851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1D0B1A-9899-4F83-B6F1-CF768BE9751C}"/>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8A6C2-4551-4BCB-BC13-CB8B37DD03F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0B3EA-8FCD-4D4B-B96D-6FA1F89AEC8D}"/>
              </a:ext>
            </a:extLst>
          </p:cNvPr>
          <p:cNvSpPr>
            <a:spLocks noGrp="1"/>
          </p:cNvSpPr>
          <p:nvPr>
            <p:ph type="dt" sz="half" idx="10"/>
          </p:nvPr>
        </p:nvSpPr>
        <p:spPr/>
        <p:txBody>
          <a:bodyPr/>
          <a:lstStyle/>
          <a:p>
            <a:fld id="{C567F7A6-7ED0-4679-B515-DB0A7DFA5B13}" type="datetimeFigureOut">
              <a:rPr lang="en-US" smtClean="0"/>
              <a:t>8/17/2024</a:t>
            </a:fld>
            <a:endParaRPr lang="en-US"/>
          </a:p>
        </p:txBody>
      </p:sp>
      <p:sp>
        <p:nvSpPr>
          <p:cNvPr id="5" name="Footer Placeholder 4">
            <a:extLst>
              <a:ext uri="{FF2B5EF4-FFF2-40B4-BE49-F238E27FC236}">
                <a16:creationId xmlns:a16="http://schemas.microsoft.com/office/drawing/2014/main" id="{23F46D5F-FF12-457E-8092-830D1A2C5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9D340-0C7D-4CFE-B131-FB51B8C1875A}"/>
              </a:ext>
            </a:extLst>
          </p:cNvPr>
          <p:cNvSpPr>
            <a:spLocks noGrp="1"/>
          </p:cNvSpPr>
          <p:nvPr>
            <p:ph type="sldNum" sz="quarter" idx="12"/>
          </p:nvPr>
        </p:nvSpPr>
        <p:spPr/>
        <p:txBody>
          <a:bodyPr/>
          <a:lstStyle/>
          <a:p>
            <a:fld id="{3ADC183F-3D80-4F2D-99A8-EB7153FE0F6A}" type="slidenum">
              <a:rPr lang="en-US" smtClean="0"/>
              <a:t>‹#›</a:t>
            </a:fld>
            <a:endParaRPr lang="en-US"/>
          </a:p>
        </p:txBody>
      </p:sp>
    </p:spTree>
    <p:extLst>
      <p:ext uri="{BB962C8B-B14F-4D97-AF65-F5344CB8AC3E}">
        <p14:creationId xmlns:p14="http://schemas.microsoft.com/office/powerpoint/2010/main" val="569922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4711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5828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8511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3576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367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9344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7185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C532-3F09-5E3B-DCA2-9D08046744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E310D6-8647-D843-22A9-5BC24E15A5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49A573-F27E-2267-7531-B4C0D6455ADA}"/>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5" name="Footer Placeholder 4">
            <a:extLst>
              <a:ext uri="{FF2B5EF4-FFF2-40B4-BE49-F238E27FC236}">
                <a16:creationId xmlns:a16="http://schemas.microsoft.com/office/drawing/2014/main" id="{EC5DA65A-DEAD-94AD-A127-F7958E215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ABBBB-2A29-7644-E4B0-BEC9D8C84419}"/>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6471405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9445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8963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37828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681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D732-CC7C-51DB-4C9B-9F54980660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82D3B3-B726-608F-5BBA-4BCDE62D7C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E8DDB-9849-4CC1-282D-98B961E22B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643D01-8155-108B-AF3A-E52EAF84B549}"/>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6" name="Footer Placeholder 5">
            <a:extLst>
              <a:ext uri="{FF2B5EF4-FFF2-40B4-BE49-F238E27FC236}">
                <a16:creationId xmlns:a16="http://schemas.microsoft.com/office/drawing/2014/main" id="{FA59EE61-54DE-A749-F4A1-614EF2606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DFACB-68CD-339E-2560-21D3ABEBBCD7}"/>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392118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FE70-0684-246F-345F-3F13BB7E2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A9C2A6-618E-1109-A07E-991CC1921D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94780-4190-36DF-FB3D-49D377EC3A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A6AC4-0A3B-93D1-214A-826EAA5C4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3B47B7-82AC-6510-17C8-6230DFBED3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0A2589-A2E2-D758-43B4-81B568E805FF}"/>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8" name="Footer Placeholder 7">
            <a:extLst>
              <a:ext uri="{FF2B5EF4-FFF2-40B4-BE49-F238E27FC236}">
                <a16:creationId xmlns:a16="http://schemas.microsoft.com/office/drawing/2014/main" id="{0CB4B17A-73B5-3DB5-58C4-E0861177B4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8C79A-DFB8-8C8A-AE1D-5A30083D136E}"/>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227628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A37D-24AB-E32D-B178-79024C4EC6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DEB4DA-0D08-7FD6-CAF7-5E7327969B37}"/>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4" name="Footer Placeholder 3">
            <a:extLst>
              <a:ext uri="{FF2B5EF4-FFF2-40B4-BE49-F238E27FC236}">
                <a16:creationId xmlns:a16="http://schemas.microsoft.com/office/drawing/2014/main" id="{E27A4ED3-BF15-E79B-7EBC-5FDC0D69DD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1947DE-ABC1-0F42-C6EF-48287053B9EA}"/>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78671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9CAE71-31FF-6649-8DF3-6FB9086064CD}"/>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3" name="Footer Placeholder 2">
            <a:extLst>
              <a:ext uri="{FF2B5EF4-FFF2-40B4-BE49-F238E27FC236}">
                <a16:creationId xmlns:a16="http://schemas.microsoft.com/office/drawing/2014/main" id="{CA279BCB-8F43-62D2-7F7D-891D407E1F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AD5091-3CEE-709A-B7A2-AB6846658741}"/>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2756981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BCD29-FF5A-4447-2009-FBF6701E9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B9C56A-A90D-300C-F794-2368899A82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9E2034-6180-BC1F-9EE3-8DEAA703B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22D18-54CA-96DC-160E-C55F0E0E2185}"/>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6" name="Footer Placeholder 5">
            <a:extLst>
              <a:ext uri="{FF2B5EF4-FFF2-40B4-BE49-F238E27FC236}">
                <a16:creationId xmlns:a16="http://schemas.microsoft.com/office/drawing/2014/main" id="{9068002F-0CA4-BE07-2987-07A71DF51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285A45-F04D-EF98-504B-5B473B49FAE8}"/>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2759152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04AE-549F-0750-97E4-8286033941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0598BF-63B3-1876-E907-CE5CA9195B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C4989E-43D2-02C6-3B1F-DE698D7DB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6D31E2-888E-0BD2-1200-4BA86784118A}"/>
              </a:ext>
            </a:extLst>
          </p:cNvPr>
          <p:cNvSpPr>
            <a:spLocks noGrp="1"/>
          </p:cNvSpPr>
          <p:nvPr>
            <p:ph type="dt" sz="half" idx="10"/>
          </p:nvPr>
        </p:nvSpPr>
        <p:spPr/>
        <p:txBody>
          <a:bodyPr/>
          <a:lstStyle/>
          <a:p>
            <a:fld id="{8C0EDBC5-9037-430B-80FD-1CD04C5B4AA3}" type="datetimeFigureOut">
              <a:rPr lang="en-US" smtClean="0"/>
              <a:t>8/17/2024</a:t>
            </a:fld>
            <a:endParaRPr lang="en-US"/>
          </a:p>
        </p:txBody>
      </p:sp>
      <p:sp>
        <p:nvSpPr>
          <p:cNvPr id="6" name="Footer Placeholder 5">
            <a:extLst>
              <a:ext uri="{FF2B5EF4-FFF2-40B4-BE49-F238E27FC236}">
                <a16:creationId xmlns:a16="http://schemas.microsoft.com/office/drawing/2014/main" id="{C59B221A-FD81-74DA-31A1-3DD8441702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8530D-B192-EB17-C417-D4367455D310}"/>
              </a:ext>
            </a:extLst>
          </p:cNvPr>
          <p:cNvSpPr>
            <a:spLocks noGrp="1"/>
          </p:cNvSpPr>
          <p:nvPr>
            <p:ph type="sldNum" sz="quarter" idx="12"/>
          </p:nvPr>
        </p:nvSpPr>
        <p:spPr/>
        <p:txBody>
          <a:bodyPr/>
          <a:lstStyle/>
          <a:p>
            <a:fld id="{ED89B1DA-556F-48EA-B55B-1BF2A089FCE5}" type="slidenum">
              <a:rPr lang="en-US" smtClean="0"/>
              <a:t>‹#›</a:t>
            </a:fld>
            <a:endParaRPr lang="en-US"/>
          </a:p>
        </p:txBody>
      </p:sp>
    </p:spTree>
    <p:extLst>
      <p:ext uri="{BB962C8B-B14F-4D97-AF65-F5344CB8AC3E}">
        <p14:creationId xmlns:p14="http://schemas.microsoft.com/office/powerpoint/2010/main" val="2811704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FD954E-1BAF-B8F0-C484-F2BCA3C3BC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13D7D3-721B-D4CA-585C-E00B8F8FE2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32E45-BA5E-30A3-1CC5-54927BA30D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0EDBC5-9037-430B-80FD-1CD04C5B4AA3}" type="datetimeFigureOut">
              <a:rPr lang="en-US" smtClean="0"/>
              <a:t>8/17/2024</a:t>
            </a:fld>
            <a:endParaRPr lang="en-US"/>
          </a:p>
        </p:txBody>
      </p:sp>
      <p:sp>
        <p:nvSpPr>
          <p:cNvPr id="5" name="Footer Placeholder 4">
            <a:extLst>
              <a:ext uri="{FF2B5EF4-FFF2-40B4-BE49-F238E27FC236}">
                <a16:creationId xmlns:a16="http://schemas.microsoft.com/office/drawing/2014/main" id="{E5AAD85B-9EFB-924F-0732-7C1DAE623C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92FD01E-4C69-8D2D-3CE7-5A0EC2BA21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89B1DA-556F-48EA-B55B-1BF2A089FCE5}" type="slidenum">
              <a:rPr lang="en-US" smtClean="0"/>
              <a:t>‹#›</a:t>
            </a:fld>
            <a:endParaRPr lang="en-US"/>
          </a:p>
        </p:txBody>
      </p:sp>
    </p:spTree>
    <p:extLst>
      <p:ext uri="{BB962C8B-B14F-4D97-AF65-F5344CB8AC3E}">
        <p14:creationId xmlns:p14="http://schemas.microsoft.com/office/powerpoint/2010/main" val="1452739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514C52-A411-46DE-9CBA-C72695C807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E08E05-C20F-472E-B987-215B19B218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ADDAF-CF68-42E9-87BD-4B6345E53C0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67F7A6-7ED0-4679-B515-DB0A7DFA5B13}" type="datetimeFigureOut">
              <a:rPr lang="en-US" smtClean="0"/>
              <a:t>8/17/2024</a:t>
            </a:fld>
            <a:endParaRPr lang="en-US"/>
          </a:p>
        </p:txBody>
      </p:sp>
      <p:sp>
        <p:nvSpPr>
          <p:cNvPr id="5" name="Footer Placeholder 4">
            <a:extLst>
              <a:ext uri="{FF2B5EF4-FFF2-40B4-BE49-F238E27FC236}">
                <a16:creationId xmlns:a16="http://schemas.microsoft.com/office/drawing/2014/main" id="{5931C43F-206D-421B-AB78-2A4A0554A6F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28529C-1C71-46EF-A569-F4AF403FD01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DC183F-3D80-4F2D-99A8-EB7153FE0F6A}" type="slidenum">
              <a:rPr lang="en-US" smtClean="0"/>
              <a:t>‹#›</a:t>
            </a:fld>
            <a:endParaRPr lang="en-US"/>
          </a:p>
        </p:txBody>
      </p:sp>
    </p:spTree>
    <p:extLst>
      <p:ext uri="{BB962C8B-B14F-4D97-AF65-F5344CB8AC3E}">
        <p14:creationId xmlns:p14="http://schemas.microsoft.com/office/powerpoint/2010/main" val="296707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246B09-F9A2-4BD3-B13C-C28F1B8D5A08}" type="datetimeFigureOut">
              <a:rPr lang="en-US" smtClean="0">
                <a:solidFill>
                  <a:prstClr val="black">
                    <a:tint val="75000"/>
                  </a:prstClr>
                </a:solidFill>
              </a:rPr>
              <a:pPr/>
              <a:t>8/17/2024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BCFE9-F248-4132-8BB3-0938E94CE7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635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9.xml"/><Relationship Id="rId4" Type="http://schemas.openxmlformats.org/officeDocument/2006/relationships/image" Target="../media/image44.jp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kdnuggets.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www.eckerson.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310171"/>
            <a:ext cx="7772400" cy="2384833"/>
          </a:xfrm>
        </p:spPr>
        <p:txBody>
          <a:bodyPr>
            <a:normAutofit fontScale="90000"/>
          </a:bodyPr>
          <a:lstStyle/>
          <a:p>
            <a:r>
              <a:rPr lang="en-US" b="1" i="1" dirty="0">
                <a:latin typeface="Arial" panose="020B0604020202020204" pitchFamily="34" charset="0"/>
                <a:cs typeface="Arial" panose="020B0604020202020204" pitchFamily="34" charset="0"/>
              </a:rPr>
              <a:t>MIST 6360</a:t>
            </a:r>
            <a:br>
              <a:rPr lang="en-US" b="1" i="1" dirty="0">
                <a:latin typeface="Arial" panose="020B0604020202020204" pitchFamily="34" charset="0"/>
                <a:cs typeface="Arial" panose="020B0604020202020204" pitchFamily="34" charset="0"/>
              </a:rPr>
            </a:br>
            <a:r>
              <a:rPr lang="en-US" b="1" i="1" dirty="0">
                <a:latin typeface="Arial" panose="020B0604020202020204" pitchFamily="34" charset="0"/>
                <a:cs typeface="Arial" panose="020B0604020202020204" pitchFamily="34" charset="0"/>
              </a:rPr>
              <a:t>Introduction to Business Analytics</a:t>
            </a:r>
          </a:p>
        </p:txBody>
      </p:sp>
      <p:sp>
        <p:nvSpPr>
          <p:cNvPr id="3" name="Subtitle 2"/>
          <p:cNvSpPr>
            <a:spLocks noGrp="1"/>
          </p:cNvSpPr>
          <p:nvPr>
            <p:ph type="subTitle" idx="1"/>
          </p:nvPr>
        </p:nvSpPr>
        <p:spPr>
          <a:xfrm>
            <a:off x="1524000" y="4861711"/>
            <a:ext cx="9144000" cy="1222217"/>
          </a:xfrm>
        </p:spPr>
        <p:txBody>
          <a:bodyPr/>
          <a:lstStyle/>
          <a:p>
            <a:r>
              <a:rPr lang="en-US" b="1" dirty="0">
                <a:latin typeface="Arial" panose="020B0604020202020204" pitchFamily="34" charset="0"/>
                <a:cs typeface="Arial" panose="020B0604020202020204" pitchFamily="34" charset="0"/>
              </a:rPr>
              <a:t>Hugh J. Watson</a:t>
            </a:r>
          </a:p>
          <a:p>
            <a:r>
              <a:rPr lang="en-US" b="1" dirty="0">
                <a:latin typeface="Arial" panose="020B0604020202020204" pitchFamily="34" charset="0"/>
                <a:cs typeface="Arial" panose="020B0604020202020204" pitchFamily="34" charset="0"/>
              </a:rPr>
              <a:t>Professor of MIS</a:t>
            </a:r>
          </a:p>
        </p:txBody>
      </p:sp>
      <p:pic>
        <p:nvPicPr>
          <p:cNvPr id="1026" name="Picture 2" descr="UGA's Terry College of Business Dedicates Ivester Hall and Orkin ...">
            <a:extLst>
              <a:ext uri="{FF2B5EF4-FFF2-40B4-BE49-F238E27FC236}">
                <a16:creationId xmlns:a16="http://schemas.microsoft.com/office/drawing/2014/main" id="{83477B1B-7B89-4F17-BA5B-1FD966D3F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93" y="4310743"/>
            <a:ext cx="2955321" cy="2082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124AA4-3A28-B7E2-42FF-E7E5C4918E0F}"/>
              </a:ext>
            </a:extLst>
          </p:cNvPr>
          <p:cNvSpPr txBox="1"/>
          <p:nvPr/>
        </p:nvSpPr>
        <p:spPr>
          <a:xfrm>
            <a:off x="3883937" y="344032"/>
            <a:ext cx="3992578" cy="769441"/>
          </a:xfrm>
          <a:prstGeom prst="rect">
            <a:avLst/>
          </a:prstGeom>
          <a:noFill/>
        </p:spPr>
        <p:txBody>
          <a:bodyPr wrap="square" rtlCol="0">
            <a:spAutoFit/>
          </a:bodyPr>
          <a:lstStyle/>
          <a:p>
            <a:pPr algn="ctr"/>
            <a:r>
              <a:rPr lang="en-US" sz="4400" b="1" dirty="0">
                <a:solidFill>
                  <a:srgbClr val="C00000"/>
                </a:solidFill>
                <a:latin typeface="Arial" panose="020B0604020202020204" pitchFamily="34" charset="0"/>
                <a:cs typeface="Arial" panose="020B0604020202020204" pitchFamily="34" charset="0"/>
              </a:rPr>
              <a:t>Week #2</a:t>
            </a:r>
          </a:p>
        </p:txBody>
      </p:sp>
    </p:spTree>
    <p:extLst>
      <p:ext uri="{BB962C8B-B14F-4D97-AF65-F5344CB8AC3E}">
        <p14:creationId xmlns:p14="http://schemas.microsoft.com/office/powerpoint/2010/main" val="3752642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2"/>
          <p:cNvSpPr txBox="1">
            <a:spLocks noChangeArrowheads="1"/>
          </p:cNvSpPr>
          <p:nvPr/>
        </p:nvSpPr>
        <p:spPr bwMode="auto">
          <a:xfrm>
            <a:off x="2590800" y="838200"/>
            <a:ext cx="6858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1200" cap="none" spc="0" normalizeH="0" baseline="0" noProof="0" dirty="0">
                <a:ln>
                  <a:noFill/>
                </a:ln>
                <a:solidFill>
                  <a:prstClr val="black"/>
                </a:solidFill>
                <a:effectLst/>
                <a:uLnTx/>
                <a:uFillTx/>
                <a:latin typeface="Arial" charset="0"/>
                <a:ea typeface="+mn-ea"/>
                <a:cs typeface="+mn-cs"/>
              </a:rPr>
              <a:t>Prescriptive Analytics</a:t>
            </a:r>
          </a:p>
        </p:txBody>
      </p:sp>
      <p:pic>
        <p:nvPicPr>
          <p:cNvPr id="26627" name="Picture 3" descr="Linear programming.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3050" y="2209800"/>
            <a:ext cx="3556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linear programming 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209800"/>
            <a:ext cx="4343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6"/>
          <p:cNvSpPr txBox="1">
            <a:spLocks noChangeArrowheads="1"/>
          </p:cNvSpPr>
          <p:nvPr/>
        </p:nvSpPr>
        <p:spPr bwMode="auto">
          <a:xfrm>
            <a:off x="3765550" y="5257801"/>
            <a:ext cx="480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srgbClr val="FF0000"/>
                </a:solidFill>
                <a:effectLst/>
                <a:uLnTx/>
                <a:uFillTx/>
                <a:latin typeface="Arial" charset="0"/>
                <a:ea typeface="+mn-ea"/>
                <a:cs typeface="+mn-cs"/>
              </a:rPr>
              <a:t>What should occur? </a:t>
            </a:r>
          </a:p>
        </p:txBody>
      </p:sp>
    </p:spTree>
    <p:extLst>
      <p:ext uri="{BB962C8B-B14F-4D97-AF65-F5344CB8AC3E}">
        <p14:creationId xmlns:p14="http://schemas.microsoft.com/office/powerpoint/2010/main" val="149999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9167"/>
            <a:ext cx="12192000" cy="7427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69194" y="2133600"/>
            <a:ext cx="2286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mn-cs"/>
              </a:rPr>
              <a:t>Predictive</a:t>
            </a:r>
          </a:p>
        </p:txBody>
      </p:sp>
      <p:sp>
        <p:nvSpPr>
          <p:cNvPr id="3" name="TextBox 2"/>
          <p:cNvSpPr txBox="1"/>
          <p:nvPr/>
        </p:nvSpPr>
        <p:spPr>
          <a:xfrm>
            <a:off x="6781800" y="739079"/>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mn-cs"/>
              </a:rPr>
              <a:t>Descriptive</a:t>
            </a:r>
          </a:p>
        </p:txBody>
      </p:sp>
      <p:sp>
        <p:nvSpPr>
          <p:cNvPr id="4" name="TextBox 3"/>
          <p:cNvSpPr txBox="1"/>
          <p:nvPr/>
        </p:nvSpPr>
        <p:spPr>
          <a:xfrm>
            <a:off x="7745240" y="4724401"/>
            <a:ext cx="2895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mn-cs"/>
              </a:rPr>
              <a:t>Prescriptive</a:t>
            </a:r>
          </a:p>
        </p:txBody>
      </p:sp>
    </p:spTree>
    <p:extLst>
      <p:ext uri="{BB962C8B-B14F-4D97-AF65-F5344CB8AC3E}">
        <p14:creationId xmlns:p14="http://schemas.microsoft.com/office/powerpoint/2010/main" val="3533877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FEA75-5DDA-078A-FE16-D0EB00191AAE}"/>
              </a:ext>
            </a:extLst>
          </p:cNvPr>
          <p:cNvPicPr>
            <a:picLocks noChangeAspect="1"/>
          </p:cNvPicPr>
          <p:nvPr/>
        </p:nvPicPr>
        <p:blipFill>
          <a:blip r:embed="rId2"/>
          <a:stretch>
            <a:fillRect/>
          </a:stretch>
        </p:blipFill>
        <p:spPr>
          <a:xfrm>
            <a:off x="2466110" y="674255"/>
            <a:ext cx="7324436" cy="4996871"/>
          </a:xfrm>
          <a:prstGeom prst="rect">
            <a:avLst/>
          </a:prstGeom>
        </p:spPr>
      </p:pic>
      <p:sp>
        <p:nvSpPr>
          <p:cNvPr id="4" name="TextBox 3">
            <a:extLst>
              <a:ext uri="{FF2B5EF4-FFF2-40B4-BE49-F238E27FC236}">
                <a16:creationId xmlns:a16="http://schemas.microsoft.com/office/drawing/2014/main" id="{54A92E16-8310-1833-D860-794A05C23DD6}"/>
              </a:ext>
            </a:extLst>
          </p:cNvPr>
          <p:cNvSpPr txBox="1"/>
          <p:nvPr/>
        </p:nvSpPr>
        <p:spPr>
          <a:xfrm>
            <a:off x="1884218" y="5888181"/>
            <a:ext cx="2124365"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Descriptive</a:t>
            </a:r>
          </a:p>
        </p:txBody>
      </p:sp>
      <p:sp>
        <p:nvSpPr>
          <p:cNvPr id="6" name="TextBox 5">
            <a:extLst>
              <a:ext uri="{FF2B5EF4-FFF2-40B4-BE49-F238E27FC236}">
                <a16:creationId xmlns:a16="http://schemas.microsoft.com/office/drawing/2014/main" id="{A2B2D974-A766-2C77-DABD-46A541AB3609}"/>
              </a:ext>
            </a:extLst>
          </p:cNvPr>
          <p:cNvSpPr txBox="1"/>
          <p:nvPr/>
        </p:nvSpPr>
        <p:spPr>
          <a:xfrm>
            <a:off x="5012602" y="5888181"/>
            <a:ext cx="1786550"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Predictive</a:t>
            </a:r>
          </a:p>
        </p:txBody>
      </p:sp>
      <p:sp>
        <p:nvSpPr>
          <p:cNvPr id="8" name="TextBox 7">
            <a:extLst>
              <a:ext uri="{FF2B5EF4-FFF2-40B4-BE49-F238E27FC236}">
                <a16:creationId xmlns:a16="http://schemas.microsoft.com/office/drawing/2014/main" id="{45D19077-331B-C358-509C-33968DDD6E11}"/>
              </a:ext>
            </a:extLst>
          </p:cNvPr>
          <p:cNvSpPr txBox="1"/>
          <p:nvPr/>
        </p:nvSpPr>
        <p:spPr>
          <a:xfrm>
            <a:off x="8042583" y="5888181"/>
            <a:ext cx="2273336"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Prescriptive</a:t>
            </a:r>
          </a:p>
        </p:txBody>
      </p:sp>
    </p:spTree>
    <p:extLst>
      <p:ext uri="{BB962C8B-B14F-4D97-AF65-F5344CB8AC3E}">
        <p14:creationId xmlns:p14="http://schemas.microsoft.com/office/powerpoint/2010/main" val="391452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EB645E-0D59-622F-7744-77946E959C3C}"/>
              </a:ext>
            </a:extLst>
          </p:cNvPr>
          <p:cNvPicPr>
            <a:picLocks noChangeAspect="1"/>
          </p:cNvPicPr>
          <p:nvPr/>
        </p:nvPicPr>
        <p:blipFill>
          <a:blip r:embed="rId2"/>
          <a:stretch>
            <a:fillRect/>
          </a:stretch>
        </p:blipFill>
        <p:spPr>
          <a:xfrm>
            <a:off x="4505546" y="2159808"/>
            <a:ext cx="7220932" cy="4404822"/>
          </a:xfrm>
          <a:prstGeom prst="rect">
            <a:avLst/>
          </a:prstGeom>
        </p:spPr>
      </p:pic>
      <p:pic>
        <p:nvPicPr>
          <p:cNvPr id="4" name="Picture 3">
            <a:extLst>
              <a:ext uri="{FF2B5EF4-FFF2-40B4-BE49-F238E27FC236}">
                <a16:creationId xmlns:a16="http://schemas.microsoft.com/office/drawing/2014/main" id="{1CCBA996-C35F-97CF-0FEE-F77192884E1F}"/>
              </a:ext>
            </a:extLst>
          </p:cNvPr>
          <p:cNvPicPr>
            <a:picLocks noChangeAspect="1"/>
          </p:cNvPicPr>
          <p:nvPr/>
        </p:nvPicPr>
        <p:blipFill>
          <a:blip r:embed="rId3"/>
          <a:stretch>
            <a:fillRect/>
          </a:stretch>
        </p:blipFill>
        <p:spPr>
          <a:xfrm>
            <a:off x="340351" y="2159808"/>
            <a:ext cx="3605645" cy="2324677"/>
          </a:xfrm>
          <a:prstGeom prst="rect">
            <a:avLst/>
          </a:prstGeom>
        </p:spPr>
      </p:pic>
      <p:sp>
        <p:nvSpPr>
          <p:cNvPr id="5" name="TextBox 4">
            <a:extLst>
              <a:ext uri="{FF2B5EF4-FFF2-40B4-BE49-F238E27FC236}">
                <a16:creationId xmlns:a16="http://schemas.microsoft.com/office/drawing/2014/main" id="{C518C25F-33E8-886A-4846-B74D58A0A2AF}"/>
              </a:ext>
            </a:extLst>
          </p:cNvPr>
          <p:cNvSpPr txBox="1"/>
          <p:nvPr/>
        </p:nvSpPr>
        <p:spPr>
          <a:xfrm>
            <a:off x="1665107" y="160290"/>
            <a:ext cx="8506690" cy="1323439"/>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Famous AI Example of Autonomous Vehicles</a:t>
            </a:r>
          </a:p>
        </p:txBody>
      </p:sp>
      <p:sp>
        <p:nvSpPr>
          <p:cNvPr id="2" name="TextBox 1">
            <a:extLst>
              <a:ext uri="{FF2B5EF4-FFF2-40B4-BE49-F238E27FC236}">
                <a16:creationId xmlns:a16="http://schemas.microsoft.com/office/drawing/2014/main" id="{E658CF1B-2BFD-0971-7719-9C55277A1C9B}"/>
              </a:ext>
            </a:extLst>
          </p:cNvPr>
          <p:cNvSpPr txBox="1"/>
          <p:nvPr/>
        </p:nvSpPr>
        <p:spPr>
          <a:xfrm>
            <a:off x="86855" y="5341545"/>
            <a:ext cx="4112639"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Fort Collins to Denver</a:t>
            </a:r>
          </a:p>
          <a:p>
            <a:r>
              <a:rPr lang="en-US" sz="2800" dirty="0">
                <a:latin typeface="Arial" panose="020B0604020202020204" pitchFamily="34" charset="0"/>
                <a:cs typeface="Arial" panose="020B0604020202020204" pitchFamily="34" charset="0"/>
              </a:rPr>
              <a:t>65 miles</a:t>
            </a:r>
          </a:p>
        </p:txBody>
      </p:sp>
    </p:spTree>
    <p:extLst>
      <p:ext uri="{BB962C8B-B14F-4D97-AF65-F5344CB8AC3E}">
        <p14:creationId xmlns:p14="http://schemas.microsoft.com/office/powerpoint/2010/main" val="44613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a three legged st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237" y="1600252"/>
            <a:ext cx="3362325" cy="33623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81751" y="4234829"/>
            <a:ext cx="3343455"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Domain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Arial" panose="020B0604020202020204" pitchFamily="34" charset="0"/>
                <a:cs typeface="Arial" panose="020B0604020202020204" pitchFamily="34" charset="0"/>
              </a:rPr>
              <a:t>Knowledge</a:t>
            </a:r>
            <a:endPar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tangle 2"/>
          <p:cNvSpPr/>
          <p:nvPr/>
        </p:nvSpPr>
        <p:spPr>
          <a:xfrm>
            <a:off x="5205796" y="4196398"/>
            <a:ext cx="1323205"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Arial" panose="020B0604020202020204" pitchFamily="34" charset="0"/>
                <a:cs typeface="Arial" panose="020B0604020202020204" pitchFamily="34" charset="0"/>
              </a:rPr>
              <a:t>Skills</a:t>
            </a:r>
            <a:r>
              <a:rPr kumimoji="0" lang="en-US" sz="36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 name="Rectangle 3"/>
          <p:cNvSpPr/>
          <p:nvPr/>
        </p:nvSpPr>
        <p:spPr>
          <a:xfrm>
            <a:off x="7534456" y="4313611"/>
            <a:ext cx="2056973" cy="120032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Arial" panose="020B0604020202020204" pitchFamily="34" charset="0"/>
                <a:cs typeface="Arial" panose="020B0604020202020204" pitchFamily="34" charset="0"/>
              </a:rPr>
              <a:t>Skills</a:t>
            </a:r>
            <a:endPar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TextBox 4"/>
          <p:cNvSpPr txBox="1"/>
          <p:nvPr/>
        </p:nvSpPr>
        <p:spPr>
          <a:xfrm>
            <a:off x="1981200" y="192367"/>
            <a:ext cx="82296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Combination of Skills Is Needed for Analytics Success</a:t>
            </a:r>
          </a:p>
        </p:txBody>
      </p:sp>
      <p:sp>
        <p:nvSpPr>
          <p:cNvPr id="6" name="TextBox 5"/>
          <p:cNvSpPr txBox="1"/>
          <p:nvPr/>
        </p:nvSpPr>
        <p:spPr>
          <a:xfrm>
            <a:off x="4953000" y="2057400"/>
            <a:ext cx="18288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Success</a:t>
            </a:r>
          </a:p>
        </p:txBody>
      </p:sp>
    </p:spTree>
    <p:extLst>
      <p:ext uri="{BB962C8B-B14F-4D97-AF65-F5344CB8AC3E}">
        <p14:creationId xmlns:p14="http://schemas.microsoft.com/office/powerpoint/2010/main" val="751665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t0.gstatic.com/images?q=tbn:ANd9GcTji2rmm6GEwMLv1AJnGqRoO5Dw5JGl-v013Lp4Vh2WhKgswUoW"/>
          <p:cNvPicPr>
            <a:picLocks noChangeAspect="1" noChangeArrowheads="1"/>
          </p:cNvPicPr>
          <p:nvPr/>
        </p:nvPicPr>
        <p:blipFill>
          <a:blip r:embed="rId3" cstate="print"/>
          <a:srcRect/>
          <a:stretch>
            <a:fillRect/>
          </a:stretch>
        </p:blipFill>
        <p:spPr bwMode="auto">
          <a:xfrm>
            <a:off x="4953000" y="3048000"/>
            <a:ext cx="2228850" cy="1143000"/>
          </a:xfrm>
          <a:prstGeom prst="rect">
            <a:avLst/>
          </a:prstGeom>
          <a:noFill/>
          <a:ln w="9525">
            <a:noFill/>
            <a:miter lim="800000"/>
            <a:headEnd/>
            <a:tailEnd/>
          </a:ln>
        </p:spPr>
      </p:pic>
      <p:sp>
        <p:nvSpPr>
          <p:cNvPr id="32771" name="TextBox 4"/>
          <p:cNvSpPr txBox="1">
            <a:spLocks noChangeArrowheads="1"/>
          </p:cNvSpPr>
          <p:nvPr/>
        </p:nvSpPr>
        <p:spPr bwMode="auto">
          <a:xfrm>
            <a:off x="4191000" y="533401"/>
            <a:ext cx="4191000" cy="6461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Business Domain</a:t>
            </a:r>
          </a:p>
        </p:txBody>
      </p:sp>
      <p:sp>
        <p:nvSpPr>
          <p:cNvPr id="32772" name="TextBox 5"/>
          <p:cNvSpPr txBox="1">
            <a:spLocks noChangeArrowheads="1"/>
          </p:cNvSpPr>
          <p:nvPr/>
        </p:nvSpPr>
        <p:spPr bwMode="auto">
          <a:xfrm>
            <a:off x="7620000" y="3429001"/>
            <a:ext cx="2590800" cy="6461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Modeling</a:t>
            </a:r>
          </a:p>
        </p:txBody>
      </p:sp>
      <p:sp>
        <p:nvSpPr>
          <p:cNvPr id="32773" name="TextBox 6"/>
          <p:cNvSpPr txBox="1">
            <a:spLocks noChangeArrowheads="1"/>
          </p:cNvSpPr>
          <p:nvPr/>
        </p:nvSpPr>
        <p:spPr bwMode="auto">
          <a:xfrm>
            <a:off x="3200400" y="3352801"/>
            <a:ext cx="2133600" cy="6461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Data </a:t>
            </a:r>
          </a:p>
        </p:txBody>
      </p:sp>
      <p:pic>
        <p:nvPicPr>
          <p:cNvPr id="32774" name="Picture 2" descr="http://t0.gstatic.com/images?q=tbn:ANd9GcTji2rmm6GEwMLv1AJnGqRoO5Dw5JGl-v013Lp4Vh2WhKgswUoW"/>
          <p:cNvPicPr>
            <a:picLocks noChangeAspect="1" noChangeArrowheads="1"/>
          </p:cNvPicPr>
          <p:nvPr/>
        </p:nvPicPr>
        <p:blipFill>
          <a:blip r:embed="rId3" cstate="print"/>
          <a:srcRect/>
          <a:stretch>
            <a:fillRect/>
          </a:stretch>
        </p:blipFill>
        <p:spPr bwMode="auto">
          <a:xfrm>
            <a:off x="5029200" y="2133601"/>
            <a:ext cx="2228850" cy="2047875"/>
          </a:xfrm>
          <a:prstGeom prst="rect">
            <a:avLst/>
          </a:prstGeom>
          <a:noFill/>
          <a:ln w="9525">
            <a:noFill/>
            <a:miter lim="800000"/>
            <a:headEnd/>
            <a:tailEnd/>
          </a:ln>
        </p:spPr>
      </p:pic>
      <p:sp>
        <p:nvSpPr>
          <p:cNvPr id="32775" name="TextBox 7"/>
          <p:cNvSpPr txBox="1">
            <a:spLocks noChangeArrowheads="1"/>
          </p:cNvSpPr>
          <p:nvPr/>
        </p:nvSpPr>
        <p:spPr bwMode="auto">
          <a:xfrm>
            <a:off x="2895600" y="1447800"/>
            <a:ext cx="2667000" cy="138499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Business model</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Strategies</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Processes</a:t>
            </a:r>
          </a:p>
        </p:txBody>
      </p:sp>
      <p:sp>
        <p:nvSpPr>
          <p:cNvPr id="32776" name="TextBox 8"/>
          <p:cNvSpPr txBox="1">
            <a:spLocks noChangeArrowheads="1"/>
          </p:cNvSpPr>
          <p:nvPr/>
        </p:nvSpPr>
        <p:spPr bwMode="auto">
          <a:xfrm>
            <a:off x="6858000" y="1447800"/>
            <a:ext cx="3429000" cy="95410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Decisions </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Communications</a:t>
            </a:r>
          </a:p>
        </p:txBody>
      </p:sp>
      <p:sp>
        <p:nvSpPr>
          <p:cNvPr id="32777" name="TextBox 9"/>
          <p:cNvSpPr txBox="1">
            <a:spLocks noChangeArrowheads="1"/>
          </p:cNvSpPr>
          <p:nvPr/>
        </p:nvSpPr>
        <p:spPr bwMode="auto">
          <a:xfrm>
            <a:off x="2514600" y="4191001"/>
            <a:ext cx="3048000" cy="2677656"/>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Access</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Integration </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Transformation</a:t>
            </a:r>
          </a:p>
          <a:p>
            <a:pPr>
              <a:buFont typeface="Arial" charset="0"/>
              <a:buChar cha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Preparation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778" name="TextBox 10"/>
          <p:cNvSpPr txBox="1">
            <a:spLocks noChangeArrowheads="1"/>
          </p:cNvSpPr>
          <p:nvPr/>
        </p:nvSpPr>
        <p:spPr bwMode="auto">
          <a:xfrm>
            <a:off x="6477000" y="4267200"/>
            <a:ext cx="4191000" cy="1816100"/>
          </a:xfrm>
          <a:prstGeom prst="rect">
            <a:avLst/>
          </a:prstGeom>
          <a:noFill/>
          <a:ln w="9525">
            <a:noFill/>
            <a:miter lim="800000"/>
            <a:headEnd/>
            <a:tailEnd/>
          </a:ln>
        </p:spPr>
        <p:txBody>
          <a:bodyPr>
            <a:spAutoFit/>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Methods, techniques, and algorithms</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Tools and products</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Methodologies</a:t>
            </a:r>
          </a:p>
        </p:txBody>
      </p:sp>
    </p:spTree>
    <p:extLst>
      <p:ext uri="{BB962C8B-B14F-4D97-AF65-F5344CB8AC3E}">
        <p14:creationId xmlns:p14="http://schemas.microsoft.com/office/powerpoint/2010/main" val="3113024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87049933"/>
              </p:ext>
            </p:extLst>
          </p:nvPr>
        </p:nvGraphicFramePr>
        <p:xfrm>
          <a:off x="2514600" y="685800"/>
          <a:ext cx="71628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33A0A380-E7EC-8103-13D2-15BFF5B98CED}"/>
              </a:ext>
            </a:extLst>
          </p:cNvPr>
          <p:cNvSpPr txBox="1"/>
          <p:nvPr/>
        </p:nvSpPr>
        <p:spPr>
          <a:xfrm>
            <a:off x="916663" y="1376126"/>
            <a:ext cx="3195873" cy="1938992"/>
          </a:xfrm>
          <a:prstGeom prst="rect">
            <a:avLst/>
          </a:prstGeom>
          <a:noFill/>
        </p:spPr>
        <p:txBody>
          <a:bodyPr wrap="square" rtlCol="0">
            <a:spAutoFit/>
          </a:bodyPr>
          <a:lstStyle/>
          <a:p>
            <a:r>
              <a:rPr lang="en-US" sz="4000" b="1" dirty="0">
                <a:solidFill>
                  <a:srgbClr val="C00000"/>
                </a:solidFill>
                <a:latin typeface="Arial" panose="020B0604020202020204" pitchFamily="34" charset="0"/>
                <a:cs typeface="Arial" panose="020B0604020202020204" pitchFamily="34" charset="0"/>
              </a:rPr>
              <a:t>UGA MSBA Competitive Advantage</a:t>
            </a:r>
          </a:p>
        </p:txBody>
      </p:sp>
      <p:sp>
        <p:nvSpPr>
          <p:cNvPr id="5" name="Arrow: Right 4">
            <a:extLst>
              <a:ext uri="{FF2B5EF4-FFF2-40B4-BE49-F238E27FC236}">
                <a16:creationId xmlns:a16="http://schemas.microsoft.com/office/drawing/2014/main" id="{F3C2B143-CCD3-DE35-85D0-9FF958DB75EA}"/>
              </a:ext>
            </a:extLst>
          </p:cNvPr>
          <p:cNvSpPr/>
          <p:nvPr/>
        </p:nvSpPr>
        <p:spPr>
          <a:xfrm rot="1397998">
            <a:off x="3591653" y="3272371"/>
            <a:ext cx="1823390"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59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Business user.jpg"/>
          <p:cNvPicPr>
            <a:picLocks noChangeAspect="1"/>
          </p:cNvPicPr>
          <p:nvPr/>
        </p:nvPicPr>
        <p:blipFill>
          <a:blip r:embed="rId3" cstate="print"/>
          <a:srcRect/>
          <a:stretch>
            <a:fillRect/>
          </a:stretch>
        </p:blipFill>
        <p:spPr bwMode="auto">
          <a:xfrm>
            <a:off x="2133601" y="1371601"/>
            <a:ext cx="2276475" cy="2009775"/>
          </a:xfrm>
          <a:prstGeom prst="rect">
            <a:avLst/>
          </a:prstGeom>
          <a:noFill/>
          <a:ln w="9525">
            <a:noFill/>
            <a:miter lim="800000"/>
            <a:headEnd/>
            <a:tailEnd/>
          </a:ln>
        </p:spPr>
      </p:pic>
      <p:pic>
        <p:nvPicPr>
          <p:cNvPr id="33795" name="Picture 2" descr="Business Analyst.jpg"/>
          <p:cNvPicPr>
            <a:picLocks noChangeAspect="1"/>
          </p:cNvPicPr>
          <p:nvPr/>
        </p:nvPicPr>
        <p:blipFill>
          <a:blip r:embed="rId4" cstate="print"/>
          <a:srcRect/>
          <a:stretch>
            <a:fillRect/>
          </a:stretch>
        </p:blipFill>
        <p:spPr bwMode="auto">
          <a:xfrm>
            <a:off x="4572000" y="3352800"/>
            <a:ext cx="2724150" cy="2514600"/>
          </a:xfrm>
          <a:prstGeom prst="rect">
            <a:avLst/>
          </a:prstGeom>
          <a:noFill/>
          <a:ln w="9525">
            <a:noFill/>
            <a:miter lim="800000"/>
            <a:headEnd/>
            <a:tailEnd/>
          </a:ln>
        </p:spPr>
      </p:pic>
      <p:pic>
        <p:nvPicPr>
          <p:cNvPr id="33796" name="Picture 3" descr="data-scientist.jpg"/>
          <p:cNvPicPr>
            <a:picLocks noChangeAspect="1"/>
          </p:cNvPicPr>
          <p:nvPr/>
        </p:nvPicPr>
        <p:blipFill>
          <a:blip r:embed="rId5" cstate="print"/>
          <a:srcRect/>
          <a:stretch>
            <a:fillRect/>
          </a:stretch>
        </p:blipFill>
        <p:spPr bwMode="auto">
          <a:xfrm>
            <a:off x="7543800" y="1371600"/>
            <a:ext cx="2286000" cy="2743200"/>
          </a:xfrm>
          <a:prstGeom prst="rect">
            <a:avLst/>
          </a:prstGeom>
          <a:noFill/>
          <a:ln w="9525">
            <a:noFill/>
            <a:miter lim="800000"/>
            <a:headEnd/>
            <a:tailEnd/>
          </a:ln>
        </p:spPr>
      </p:pic>
      <p:sp>
        <p:nvSpPr>
          <p:cNvPr id="33797" name="Rectangle 4"/>
          <p:cNvSpPr>
            <a:spLocks noChangeArrowheads="1"/>
          </p:cNvSpPr>
          <p:nvPr/>
        </p:nvSpPr>
        <p:spPr bwMode="auto">
          <a:xfrm>
            <a:off x="2133600" y="3505201"/>
            <a:ext cx="2501900" cy="5238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Business User</a:t>
            </a:r>
          </a:p>
        </p:txBody>
      </p:sp>
      <p:sp>
        <p:nvSpPr>
          <p:cNvPr id="33798" name="Rectangle 5"/>
          <p:cNvSpPr>
            <a:spLocks noChangeArrowheads="1"/>
          </p:cNvSpPr>
          <p:nvPr/>
        </p:nvSpPr>
        <p:spPr bwMode="auto">
          <a:xfrm>
            <a:off x="7315200" y="4191001"/>
            <a:ext cx="2743200" cy="52387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Data Scientist</a:t>
            </a:r>
          </a:p>
        </p:txBody>
      </p:sp>
      <p:sp>
        <p:nvSpPr>
          <p:cNvPr id="33799" name="Rectangle 6"/>
          <p:cNvSpPr>
            <a:spLocks noChangeArrowheads="1"/>
          </p:cNvSpPr>
          <p:nvPr/>
        </p:nvSpPr>
        <p:spPr bwMode="auto">
          <a:xfrm>
            <a:off x="4191000" y="5562601"/>
            <a:ext cx="3124200" cy="52387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Business Analyst</a:t>
            </a:r>
          </a:p>
        </p:txBody>
      </p:sp>
      <p:sp>
        <p:nvSpPr>
          <p:cNvPr id="33800" name="TextBox 10"/>
          <p:cNvSpPr txBox="1">
            <a:spLocks noChangeArrowheads="1"/>
          </p:cNvSpPr>
          <p:nvPr/>
        </p:nvSpPr>
        <p:spPr bwMode="auto">
          <a:xfrm>
            <a:off x="2209800" y="381000"/>
            <a:ext cx="7924800" cy="769441"/>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a:ea typeface="+mn-ea"/>
                <a:cs typeface="+mn-cs"/>
              </a:rPr>
              <a:t>A First Look at Analytics Users</a:t>
            </a:r>
          </a:p>
        </p:txBody>
      </p:sp>
    </p:spTree>
    <p:extLst>
      <p:ext uri="{BB962C8B-B14F-4D97-AF65-F5344CB8AC3E}">
        <p14:creationId xmlns:p14="http://schemas.microsoft.com/office/powerpoint/2010/main" val="1892740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Business user.jpg"/>
          <p:cNvPicPr>
            <a:picLocks noChangeAspect="1"/>
          </p:cNvPicPr>
          <p:nvPr/>
        </p:nvPicPr>
        <p:blipFill>
          <a:blip r:embed="rId3" cstate="print"/>
          <a:srcRect/>
          <a:stretch>
            <a:fillRect/>
          </a:stretch>
        </p:blipFill>
        <p:spPr bwMode="auto">
          <a:xfrm>
            <a:off x="7162800" y="2362200"/>
            <a:ext cx="2667000" cy="2819400"/>
          </a:xfrm>
          <a:prstGeom prst="rect">
            <a:avLst/>
          </a:prstGeom>
          <a:noFill/>
          <a:ln w="9525">
            <a:noFill/>
            <a:miter lim="800000"/>
            <a:headEnd/>
            <a:tailEnd/>
          </a:ln>
        </p:spPr>
      </p:pic>
      <p:sp>
        <p:nvSpPr>
          <p:cNvPr id="34819" name="TextBox 4"/>
          <p:cNvSpPr txBox="1">
            <a:spLocks noChangeArrowheads="1"/>
          </p:cNvSpPr>
          <p:nvPr/>
        </p:nvSpPr>
        <p:spPr bwMode="auto">
          <a:xfrm>
            <a:off x="3352800" y="838200"/>
            <a:ext cx="5410200" cy="10160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Business User</a:t>
            </a:r>
          </a:p>
        </p:txBody>
      </p:sp>
      <p:sp>
        <p:nvSpPr>
          <p:cNvPr id="34820" name="TextBox 5"/>
          <p:cNvSpPr txBox="1">
            <a:spLocks noChangeArrowheads="1"/>
          </p:cNvSpPr>
          <p:nvPr/>
        </p:nvSpPr>
        <p:spPr bwMode="auto">
          <a:xfrm>
            <a:off x="2438400" y="2438401"/>
            <a:ext cx="4191000" cy="2062103"/>
          </a:xfrm>
          <a:prstGeom prst="rect">
            <a:avLst/>
          </a:prstGeom>
          <a:noFill/>
          <a:ln w="9525">
            <a:noFill/>
            <a:miter lim="800000"/>
            <a:headEnd/>
            <a:tailEnd/>
          </a:ln>
        </p:spPr>
        <p:txBody>
          <a:bodyPr wrap="square">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Accesses to analytics related information to perform their jobs</a:t>
            </a:r>
          </a:p>
        </p:txBody>
      </p:sp>
    </p:spTree>
    <p:extLst>
      <p:ext uri="{BB962C8B-B14F-4D97-AF65-F5344CB8AC3E}">
        <p14:creationId xmlns:p14="http://schemas.microsoft.com/office/powerpoint/2010/main" val="244799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Business user.jpg"/>
          <p:cNvPicPr>
            <a:picLocks noChangeAspect="1"/>
          </p:cNvPicPr>
          <p:nvPr/>
        </p:nvPicPr>
        <p:blipFill>
          <a:blip r:embed="rId3" cstate="print"/>
          <a:srcRect/>
          <a:stretch>
            <a:fillRect/>
          </a:stretch>
        </p:blipFill>
        <p:spPr bwMode="auto">
          <a:xfrm>
            <a:off x="2286001" y="1828800"/>
            <a:ext cx="2276475" cy="2590800"/>
          </a:xfrm>
          <a:prstGeom prst="rect">
            <a:avLst/>
          </a:prstGeom>
          <a:noFill/>
          <a:ln w="9525">
            <a:noFill/>
            <a:miter lim="800000"/>
            <a:headEnd/>
            <a:tailEnd/>
          </a:ln>
        </p:spPr>
      </p:pic>
      <p:sp>
        <p:nvSpPr>
          <p:cNvPr id="35843" name="Rectangle 2"/>
          <p:cNvSpPr>
            <a:spLocks noChangeArrowheads="1"/>
          </p:cNvSpPr>
          <p:nvPr/>
        </p:nvSpPr>
        <p:spPr bwMode="auto">
          <a:xfrm>
            <a:off x="2057400" y="4648200"/>
            <a:ext cx="5181600" cy="58420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Business User</a:t>
            </a:r>
          </a:p>
        </p:txBody>
      </p:sp>
      <p:pic>
        <p:nvPicPr>
          <p:cNvPr id="35844" name="Picture 2" descr="http://t0.gstatic.com/images?q=tbn:ANd9GcTji2rmm6GEwMLv1AJnGqRoO5Dw5JGl-v013Lp4Vh2WhKgswUoW"/>
          <p:cNvPicPr>
            <a:picLocks noChangeAspect="1" noChangeArrowheads="1"/>
          </p:cNvPicPr>
          <p:nvPr/>
        </p:nvPicPr>
        <p:blipFill>
          <a:blip r:embed="rId4" cstate="print"/>
          <a:srcRect/>
          <a:stretch>
            <a:fillRect/>
          </a:stretch>
        </p:blipFill>
        <p:spPr bwMode="auto">
          <a:xfrm>
            <a:off x="7010400" y="2590800"/>
            <a:ext cx="1600200" cy="1295400"/>
          </a:xfrm>
          <a:prstGeom prst="rect">
            <a:avLst/>
          </a:prstGeom>
          <a:noFill/>
          <a:ln w="9525">
            <a:noFill/>
            <a:miter lim="800000"/>
            <a:headEnd/>
            <a:tailEnd/>
          </a:ln>
        </p:spPr>
      </p:pic>
      <p:sp>
        <p:nvSpPr>
          <p:cNvPr id="35845" name="Rectangle 4"/>
          <p:cNvSpPr>
            <a:spLocks noChangeArrowheads="1"/>
          </p:cNvSpPr>
          <p:nvPr/>
        </p:nvSpPr>
        <p:spPr bwMode="auto">
          <a:xfrm>
            <a:off x="5029200" y="1447800"/>
            <a:ext cx="5175250" cy="769938"/>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000000"/>
                </a:solidFill>
                <a:effectLst/>
                <a:uLnTx/>
                <a:uFillTx/>
                <a:latin typeface="Calibri"/>
                <a:ea typeface="+mn-ea"/>
                <a:cs typeface="+mn-cs"/>
              </a:rPr>
              <a:t>Business Domain</a:t>
            </a:r>
          </a:p>
        </p:txBody>
      </p:sp>
      <p:sp>
        <p:nvSpPr>
          <p:cNvPr id="35846" name="Rectangle 5"/>
          <p:cNvSpPr>
            <a:spLocks noChangeArrowheads="1"/>
          </p:cNvSpPr>
          <p:nvPr/>
        </p:nvSpPr>
        <p:spPr bwMode="auto">
          <a:xfrm>
            <a:off x="8458200" y="4167188"/>
            <a:ext cx="1600200" cy="46196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Modeling</a:t>
            </a:r>
          </a:p>
        </p:txBody>
      </p:sp>
      <p:sp>
        <p:nvSpPr>
          <p:cNvPr id="35847" name="Rectangle 6"/>
          <p:cNvSpPr>
            <a:spLocks noChangeArrowheads="1"/>
          </p:cNvSpPr>
          <p:nvPr/>
        </p:nvSpPr>
        <p:spPr bwMode="auto">
          <a:xfrm>
            <a:off x="5257800" y="4038600"/>
            <a:ext cx="1905000" cy="584200"/>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Data</a:t>
            </a:r>
          </a:p>
        </p:txBody>
      </p:sp>
    </p:spTree>
    <p:extLst>
      <p:ext uri="{BB962C8B-B14F-4D97-AF65-F5344CB8AC3E}">
        <p14:creationId xmlns:p14="http://schemas.microsoft.com/office/powerpoint/2010/main" val="747256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b="1" dirty="0">
                <a:cs typeface="Arial" charset="0"/>
              </a:rPr>
              <a:t>What Is Meant by Analytics?</a:t>
            </a:r>
          </a:p>
        </p:txBody>
      </p:sp>
      <p:sp>
        <p:nvSpPr>
          <p:cNvPr id="23555" name="Content Placeholder 2"/>
          <p:cNvSpPr>
            <a:spLocks noGrp="1"/>
          </p:cNvSpPr>
          <p:nvPr>
            <p:ph idx="1"/>
          </p:nvPr>
        </p:nvSpPr>
        <p:spPr/>
        <p:txBody>
          <a:bodyPr/>
          <a:lstStyle/>
          <a:p>
            <a:r>
              <a:rPr lang="en-US" altLang="en-US" sz="2800" dirty="0">
                <a:cs typeface="Arial" charset="0"/>
              </a:rPr>
              <a:t>Data science involves the use of analytics</a:t>
            </a:r>
          </a:p>
          <a:p>
            <a:r>
              <a:rPr lang="en-US" altLang="en-US" sz="2800" dirty="0">
                <a:cs typeface="Arial" charset="0"/>
              </a:rPr>
              <a:t>The analytics term is used differently  and  can  refer to different things</a:t>
            </a:r>
          </a:p>
          <a:p>
            <a:pPr marL="457200" lvl="1" indent="0">
              <a:buNone/>
            </a:pPr>
            <a:r>
              <a:rPr lang="en-US" altLang="en-US" dirty="0">
                <a:cs typeface="Arial" charset="0"/>
              </a:rPr>
              <a:t>#1 : A  new term for BI (DSS </a:t>
            </a:r>
            <a:r>
              <a:rPr lang="en-US" altLang="en-US" dirty="0">
                <a:cs typeface="Arial" charset="0"/>
                <a:sym typeface="Wingdings" pitchFamily="2" charset="2"/>
              </a:rPr>
              <a:t> BI  </a:t>
            </a:r>
            <a:r>
              <a:rPr lang="en-US" altLang="en-US" i="1" dirty="0">
                <a:solidFill>
                  <a:srgbClr val="FF0000"/>
                </a:solidFill>
                <a:cs typeface="Arial" charset="0"/>
                <a:sym typeface="Wingdings" pitchFamily="2" charset="2"/>
              </a:rPr>
              <a:t>Analytics</a:t>
            </a:r>
            <a:r>
              <a:rPr lang="en-US" altLang="en-US" dirty="0">
                <a:solidFill>
                  <a:srgbClr val="FF0000"/>
                </a:solidFill>
                <a:cs typeface="Arial" charset="0"/>
                <a:sym typeface="Wingdings" pitchFamily="2" charset="2"/>
              </a:rPr>
              <a:t>)</a:t>
            </a:r>
            <a:endParaRPr lang="en-US" altLang="en-US" dirty="0">
              <a:solidFill>
                <a:srgbClr val="FF0000"/>
              </a:solidFill>
              <a:cs typeface="Arial" charset="0"/>
            </a:endParaRPr>
          </a:p>
          <a:p>
            <a:pPr marL="457200" lvl="1" indent="0">
              <a:buNone/>
            </a:pPr>
            <a:r>
              <a:rPr lang="en-US" altLang="en-US" dirty="0">
                <a:cs typeface="Arial" charset="0"/>
              </a:rPr>
              <a:t>#2 : Just the data analysis part of BI</a:t>
            </a:r>
          </a:p>
        </p:txBody>
      </p:sp>
    </p:spTree>
    <p:extLst>
      <p:ext uri="{BB962C8B-B14F-4D97-AF65-F5344CB8AC3E}">
        <p14:creationId xmlns:p14="http://schemas.microsoft.com/office/powerpoint/2010/main" val="7226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1"/>
          <p:cNvSpPr txBox="1">
            <a:spLocks noChangeArrowheads="1"/>
          </p:cNvSpPr>
          <p:nvPr/>
        </p:nvSpPr>
        <p:spPr bwMode="auto">
          <a:xfrm>
            <a:off x="2590800" y="838200"/>
            <a:ext cx="7162800" cy="1016000"/>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Business Analyst</a:t>
            </a:r>
          </a:p>
        </p:txBody>
      </p:sp>
      <p:pic>
        <p:nvPicPr>
          <p:cNvPr id="41987" name="Picture 2" descr="Business Analyst.jpg"/>
          <p:cNvPicPr>
            <a:picLocks noChangeAspect="1"/>
          </p:cNvPicPr>
          <p:nvPr/>
        </p:nvPicPr>
        <p:blipFill>
          <a:blip r:embed="rId3" cstate="print"/>
          <a:srcRect/>
          <a:stretch>
            <a:fillRect/>
          </a:stretch>
        </p:blipFill>
        <p:spPr bwMode="auto">
          <a:xfrm>
            <a:off x="7162800" y="2209800"/>
            <a:ext cx="2895600" cy="3124200"/>
          </a:xfrm>
          <a:prstGeom prst="rect">
            <a:avLst/>
          </a:prstGeom>
          <a:noFill/>
          <a:ln w="9525">
            <a:noFill/>
            <a:miter lim="800000"/>
            <a:headEnd/>
            <a:tailEnd/>
          </a:ln>
        </p:spPr>
      </p:pic>
      <p:sp>
        <p:nvSpPr>
          <p:cNvPr id="41988" name="TextBox 3"/>
          <p:cNvSpPr txBox="1">
            <a:spLocks noChangeArrowheads="1"/>
          </p:cNvSpPr>
          <p:nvPr/>
        </p:nvSpPr>
        <p:spPr bwMode="auto">
          <a:xfrm>
            <a:off x="783125" y="2356165"/>
            <a:ext cx="5599568" cy="3046988"/>
          </a:xfrm>
          <a:prstGeom prst="rect">
            <a:avLst/>
          </a:prstGeom>
          <a:noFill/>
          <a:ln w="9525">
            <a:noFill/>
            <a:miter lim="800000"/>
            <a:headEnd/>
            <a:tailEnd/>
          </a:ln>
        </p:spPr>
        <p:txBody>
          <a:bodyPr wrap="square">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Uses analytic applications to understand business conditions and improve business processes</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prstClr val="black"/>
                </a:solidFill>
                <a:latin typeface="Calibri"/>
              </a:rPr>
              <a:t>May be in a centralized group or a business unit</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9269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Business Analyst.jpg"/>
          <p:cNvPicPr>
            <a:picLocks noChangeAspect="1"/>
          </p:cNvPicPr>
          <p:nvPr/>
        </p:nvPicPr>
        <p:blipFill>
          <a:blip r:embed="rId3" cstate="print"/>
          <a:srcRect/>
          <a:stretch>
            <a:fillRect/>
          </a:stretch>
        </p:blipFill>
        <p:spPr bwMode="auto">
          <a:xfrm>
            <a:off x="2743200" y="2057400"/>
            <a:ext cx="1981200" cy="1905000"/>
          </a:xfrm>
          <a:prstGeom prst="rect">
            <a:avLst/>
          </a:prstGeom>
          <a:noFill/>
          <a:ln w="9525">
            <a:noFill/>
            <a:miter lim="800000"/>
            <a:headEnd/>
            <a:tailEnd/>
          </a:ln>
        </p:spPr>
      </p:pic>
      <p:pic>
        <p:nvPicPr>
          <p:cNvPr id="43011" name="Picture 2" descr="http://t0.gstatic.com/images?q=tbn:ANd9GcTji2rmm6GEwMLv1AJnGqRoO5Dw5JGl-v013Lp4Vh2WhKgswUoW"/>
          <p:cNvPicPr>
            <a:picLocks noChangeAspect="1" noChangeArrowheads="1"/>
          </p:cNvPicPr>
          <p:nvPr/>
        </p:nvPicPr>
        <p:blipFill>
          <a:blip r:embed="rId4" cstate="print"/>
          <a:srcRect/>
          <a:stretch>
            <a:fillRect/>
          </a:stretch>
        </p:blipFill>
        <p:spPr bwMode="auto">
          <a:xfrm>
            <a:off x="7010400" y="2590800"/>
            <a:ext cx="1600200" cy="1295400"/>
          </a:xfrm>
          <a:prstGeom prst="rect">
            <a:avLst/>
          </a:prstGeom>
          <a:noFill/>
          <a:ln w="9525">
            <a:noFill/>
            <a:miter lim="800000"/>
            <a:headEnd/>
            <a:tailEnd/>
          </a:ln>
        </p:spPr>
      </p:pic>
      <p:sp>
        <p:nvSpPr>
          <p:cNvPr id="43012" name="TextBox 7"/>
          <p:cNvSpPr txBox="1">
            <a:spLocks noChangeArrowheads="1"/>
          </p:cNvSpPr>
          <p:nvPr/>
        </p:nvSpPr>
        <p:spPr bwMode="auto">
          <a:xfrm>
            <a:off x="8458200" y="4186873"/>
            <a:ext cx="2209800" cy="646331"/>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alibri"/>
                <a:ea typeface="+mn-ea"/>
                <a:cs typeface="+mn-cs"/>
              </a:rPr>
              <a:t>Modeling</a:t>
            </a:r>
          </a:p>
        </p:txBody>
      </p:sp>
      <p:sp>
        <p:nvSpPr>
          <p:cNvPr id="43013" name="TextBox 9"/>
          <p:cNvSpPr txBox="1">
            <a:spLocks noChangeArrowheads="1"/>
          </p:cNvSpPr>
          <p:nvPr/>
        </p:nvSpPr>
        <p:spPr bwMode="auto">
          <a:xfrm>
            <a:off x="1905000" y="3816350"/>
            <a:ext cx="3505200" cy="584200"/>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Business  Analyst</a:t>
            </a:r>
          </a:p>
        </p:txBody>
      </p:sp>
      <p:sp>
        <p:nvSpPr>
          <p:cNvPr id="43014" name="TextBox 12"/>
          <p:cNvSpPr txBox="1">
            <a:spLocks noChangeArrowheads="1"/>
          </p:cNvSpPr>
          <p:nvPr/>
        </p:nvSpPr>
        <p:spPr bwMode="auto">
          <a:xfrm>
            <a:off x="5905500" y="4206081"/>
            <a:ext cx="1905000" cy="6461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alibri"/>
                <a:ea typeface="+mn-ea"/>
                <a:cs typeface="+mn-cs"/>
              </a:rPr>
              <a:t>Data</a:t>
            </a:r>
          </a:p>
        </p:txBody>
      </p:sp>
      <p:sp>
        <p:nvSpPr>
          <p:cNvPr id="43015" name="Rectangle 13"/>
          <p:cNvSpPr>
            <a:spLocks noChangeArrowheads="1"/>
          </p:cNvSpPr>
          <p:nvPr/>
        </p:nvSpPr>
        <p:spPr bwMode="auto">
          <a:xfrm>
            <a:off x="5562600" y="1524001"/>
            <a:ext cx="4622800" cy="70802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Calibri"/>
                <a:ea typeface="+mn-ea"/>
                <a:cs typeface="+mn-cs"/>
              </a:rPr>
              <a:t>Business Domain</a:t>
            </a:r>
          </a:p>
        </p:txBody>
      </p:sp>
    </p:spTree>
    <p:extLst>
      <p:ext uri="{BB962C8B-B14F-4D97-AF65-F5344CB8AC3E}">
        <p14:creationId xmlns:p14="http://schemas.microsoft.com/office/powerpoint/2010/main" val="233299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data-scientist.jpg"/>
          <p:cNvPicPr>
            <a:picLocks noChangeAspect="1"/>
          </p:cNvPicPr>
          <p:nvPr/>
        </p:nvPicPr>
        <p:blipFill>
          <a:blip r:embed="rId3" cstate="print"/>
          <a:srcRect/>
          <a:stretch>
            <a:fillRect/>
          </a:stretch>
        </p:blipFill>
        <p:spPr bwMode="auto">
          <a:xfrm>
            <a:off x="7162800" y="1752600"/>
            <a:ext cx="3200400" cy="3962400"/>
          </a:xfrm>
          <a:prstGeom prst="rect">
            <a:avLst/>
          </a:prstGeom>
          <a:noFill/>
          <a:ln w="9525">
            <a:noFill/>
            <a:miter lim="800000"/>
            <a:headEnd/>
            <a:tailEnd/>
          </a:ln>
        </p:spPr>
      </p:pic>
      <p:sp>
        <p:nvSpPr>
          <p:cNvPr id="46083" name="TextBox 2"/>
          <p:cNvSpPr txBox="1">
            <a:spLocks noChangeArrowheads="1"/>
          </p:cNvSpPr>
          <p:nvPr/>
        </p:nvSpPr>
        <p:spPr bwMode="auto">
          <a:xfrm>
            <a:off x="2667000" y="533400"/>
            <a:ext cx="6324600" cy="1016000"/>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Data Scientist</a:t>
            </a:r>
          </a:p>
        </p:txBody>
      </p:sp>
      <p:sp>
        <p:nvSpPr>
          <p:cNvPr id="46084" name="TextBox 3"/>
          <p:cNvSpPr txBox="1">
            <a:spLocks noChangeArrowheads="1"/>
          </p:cNvSpPr>
          <p:nvPr/>
        </p:nvSpPr>
        <p:spPr bwMode="auto">
          <a:xfrm>
            <a:off x="1981912" y="2057401"/>
            <a:ext cx="5257800" cy="2554545"/>
          </a:xfrm>
          <a:prstGeom prst="rect">
            <a:avLst/>
          </a:prstGeom>
          <a:noFill/>
          <a:ln w="9525">
            <a:noFill/>
            <a:miter lim="800000"/>
            <a:headEnd/>
            <a:tailEnd/>
          </a:ln>
        </p:spPr>
        <p:txBody>
          <a:bodyPr>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Uses interactive exploration tools and advanced algorithms and to uncover patterns and insights in data</a:t>
            </a:r>
          </a:p>
        </p:txBody>
      </p:sp>
    </p:spTree>
    <p:extLst>
      <p:ext uri="{BB962C8B-B14F-4D97-AF65-F5344CB8AC3E}">
        <p14:creationId xmlns:p14="http://schemas.microsoft.com/office/powerpoint/2010/main" val="2273653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data-scientist.jpg"/>
          <p:cNvPicPr>
            <a:picLocks noChangeAspect="1"/>
          </p:cNvPicPr>
          <p:nvPr/>
        </p:nvPicPr>
        <p:blipFill>
          <a:blip r:embed="rId3" cstate="print"/>
          <a:srcRect/>
          <a:stretch>
            <a:fillRect/>
          </a:stretch>
        </p:blipFill>
        <p:spPr bwMode="auto">
          <a:xfrm>
            <a:off x="2590800" y="1524000"/>
            <a:ext cx="1524000" cy="2590800"/>
          </a:xfrm>
          <a:prstGeom prst="rect">
            <a:avLst/>
          </a:prstGeom>
          <a:noFill/>
          <a:ln w="9525">
            <a:noFill/>
            <a:miter lim="800000"/>
            <a:headEnd/>
            <a:tailEnd/>
          </a:ln>
        </p:spPr>
      </p:pic>
      <p:pic>
        <p:nvPicPr>
          <p:cNvPr id="47107" name="Picture 2" descr="http://t0.gstatic.com/images?q=tbn:ANd9GcTji2rmm6GEwMLv1AJnGqRoO5Dw5JGl-v013Lp4Vh2WhKgswUoW"/>
          <p:cNvPicPr>
            <a:picLocks noChangeAspect="1" noChangeArrowheads="1"/>
          </p:cNvPicPr>
          <p:nvPr/>
        </p:nvPicPr>
        <p:blipFill>
          <a:blip r:embed="rId4" cstate="print"/>
          <a:srcRect/>
          <a:stretch>
            <a:fillRect/>
          </a:stretch>
        </p:blipFill>
        <p:spPr bwMode="auto">
          <a:xfrm>
            <a:off x="6705600" y="2971800"/>
            <a:ext cx="1600200" cy="1295400"/>
          </a:xfrm>
          <a:prstGeom prst="rect">
            <a:avLst/>
          </a:prstGeom>
          <a:noFill/>
          <a:ln w="9525">
            <a:noFill/>
            <a:miter lim="800000"/>
            <a:headEnd/>
            <a:tailEnd/>
          </a:ln>
        </p:spPr>
      </p:pic>
      <p:sp>
        <p:nvSpPr>
          <p:cNvPr id="47108" name="TextBox 6"/>
          <p:cNvSpPr txBox="1">
            <a:spLocks noChangeArrowheads="1"/>
          </p:cNvSpPr>
          <p:nvPr/>
        </p:nvSpPr>
        <p:spPr bwMode="auto">
          <a:xfrm>
            <a:off x="8229600" y="4419601"/>
            <a:ext cx="2819400" cy="70802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Calibri"/>
                <a:ea typeface="+mn-ea"/>
                <a:cs typeface="+mn-cs"/>
              </a:rPr>
              <a:t>Modeling</a:t>
            </a:r>
          </a:p>
        </p:txBody>
      </p:sp>
      <p:sp>
        <p:nvSpPr>
          <p:cNvPr id="47109" name="TextBox 10"/>
          <p:cNvSpPr txBox="1">
            <a:spLocks noChangeArrowheads="1"/>
          </p:cNvSpPr>
          <p:nvPr/>
        </p:nvSpPr>
        <p:spPr bwMode="auto">
          <a:xfrm>
            <a:off x="1524000" y="4419600"/>
            <a:ext cx="3581400" cy="584200"/>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Data Scientist</a:t>
            </a:r>
          </a:p>
        </p:txBody>
      </p:sp>
      <p:sp>
        <p:nvSpPr>
          <p:cNvPr id="47110" name="TextBox 10"/>
          <p:cNvSpPr txBox="1">
            <a:spLocks noChangeArrowheads="1"/>
          </p:cNvSpPr>
          <p:nvPr/>
        </p:nvSpPr>
        <p:spPr bwMode="auto">
          <a:xfrm>
            <a:off x="5524500" y="2021908"/>
            <a:ext cx="4114800" cy="52387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Business Domain</a:t>
            </a:r>
          </a:p>
        </p:txBody>
      </p:sp>
      <p:sp>
        <p:nvSpPr>
          <p:cNvPr id="47111" name="TextBox 12"/>
          <p:cNvSpPr txBox="1">
            <a:spLocks noChangeArrowheads="1"/>
          </p:cNvSpPr>
          <p:nvPr/>
        </p:nvSpPr>
        <p:spPr bwMode="auto">
          <a:xfrm>
            <a:off x="4953000" y="4495801"/>
            <a:ext cx="2286000" cy="6461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Data</a:t>
            </a:r>
          </a:p>
        </p:txBody>
      </p:sp>
    </p:spTree>
    <p:extLst>
      <p:ext uri="{BB962C8B-B14F-4D97-AF65-F5344CB8AC3E}">
        <p14:creationId xmlns:p14="http://schemas.microsoft.com/office/powerpoint/2010/main" val="4086233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6934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041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1720" y="457201"/>
            <a:ext cx="7391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Most In-Demand Skill Today</a:t>
            </a:r>
          </a:p>
        </p:txBody>
      </p:sp>
      <p:sp>
        <p:nvSpPr>
          <p:cNvPr id="3" name="TextBox 2"/>
          <p:cNvSpPr txBox="1"/>
          <p:nvPr/>
        </p:nvSpPr>
        <p:spPr>
          <a:xfrm>
            <a:off x="989901" y="1371601"/>
            <a:ext cx="8628143"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you are looking for a career where your services will be in high demand, you should find something where you provide a scarce resource, complementary service to something that is getting ubiquitous and cheap. So, what’s complementary and cheap? </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And what is complementary to data? </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Analysis. </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 my recommendation is to take lots of courses about how to manipulate and analyze data.”</a:t>
            </a:r>
          </a:p>
        </p:txBody>
      </p:sp>
      <p:sp>
        <p:nvSpPr>
          <p:cNvPr id="4" name="TextBox 3"/>
          <p:cNvSpPr txBox="1"/>
          <p:nvPr/>
        </p:nvSpPr>
        <p:spPr>
          <a:xfrm>
            <a:off x="4547532" y="5605773"/>
            <a:ext cx="5486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Hal Varian, Chief Economist at Google</a:t>
            </a:r>
          </a:p>
        </p:txBody>
      </p:sp>
    </p:spTree>
    <p:extLst>
      <p:ext uri="{BB962C8B-B14F-4D97-AF65-F5344CB8AC3E}">
        <p14:creationId xmlns:p14="http://schemas.microsoft.com/office/powerpoint/2010/main" val="2219897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64BA0F-996F-4499-A6C5-C291631AF6B0}"/>
              </a:ext>
            </a:extLst>
          </p:cNvPr>
          <p:cNvSpPr txBox="1"/>
          <p:nvPr/>
        </p:nvSpPr>
        <p:spPr>
          <a:xfrm>
            <a:off x="403336" y="4069265"/>
            <a:ext cx="6622152" cy="2062103"/>
          </a:xfrm>
          <a:prstGeom prst="rect">
            <a:avLst/>
          </a:prstGeom>
          <a:noFill/>
        </p:spPr>
        <p:txBody>
          <a:bodyPr wrap="square">
            <a:spAutoFit/>
          </a:bodyPr>
          <a:lstStyle/>
          <a:p>
            <a:r>
              <a:rPr lang="en-US" sz="3200" dirty="0">
                <a:latin typeface="Arial" panose="020B0604020202020204" pitchFamily="34" charset="0"/>
                <a:cs typeface="Arial" panose="020B0604020202020204" pitchFamily="34" charset="0"/>
              </a:rPr>
              <a:t>The U.S. Bureau of Labor Statistics projects a 36% growth in data scientist jobs between 2021 and 2031</a:t>
            </a:r>
          </a:p>
        </p:txBody>
      </p:sp>
      <p:pic>
        <p:nvPicPr>
          <p:cNvPr id="1026" name="Picture 2" descr="Data Science and Why Data Science Jobs Are High in Demand">
            <a:extLst>
              <a:ext uri="{FF2B5EF4-FFF2-40B4-BE49-F238E27FC236}">
                <a16:creationId xmlns:a16="http://schemas.microsoft.com/office/drawing/2014/main" id="{EC987149-60C3-4322-8445-9C08E67C9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9331" y="2360645"/>
            <a:ext cx="3517641" cy="2136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AB533C-1D18-40AE-4F9A-D288BF79F9EF}"/>
              </a:ext>
            </a:extLst>
          </p:cNvPr>
          <p:cNvSpPr txBox="1"/>
          <p:nvPr/>
        </p:nvSpPr>
        <p:spPr>
          <a:xfrm>
            <a:off x="562674" y="726632"/>
            <a:ext cx="6303475" cy="2554545"/>
          </a:xfrm>
          <a:prstGeom prst="rect">
            <a:avLst/>
          </a:prstGeom>
          <a:noFill/>
        </p:spPr>
        <p:txBody>
          <a:bodyPr wrap="square">
            <a:spAutoFit/>
          </a:bodyPr>
          <a:lstStyle/>
          <a:p>
            <a:r>
              <a:rPr lang="en-US" sz="3200" dirty="0">
                <a:latin typeface="Arial" panose="020B0604020202020204" pitchFamily="34" charset="0"/>
                <a:cs typeface="Arial" panose="020B0604020202020204" pitchFamily="34" charset="0"/>
              </a:rPr>
              <a:t>According to McKinsey Global Institute, by 2026, the demand for data scientists in the United States is predicted to exceed supply by over 50%</a:t>
            </a:r>
          </a:p>
        </p:txBody>
      </p:sp>
    </p:spTree>
    <p:extLst>
      <p:ext uri="{BB962C8B-B14F-4D97-AF65-F5344CB8AC3E}">
        <p14:creationId xmlns:p14="http://schemas.microsoft.com/office/powerpoint/2010/main" val="424393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91" y="-108642"/>
            <a:ext cx="8572123" cy="1162050"/>
          </a:xfrm>
        </p:spPr>
        <p:txBody>
          <a:bodyPr>
            <a:normAutofit fontScale="90000"/>
          </a:bodyPr>
          <a:lstStyle/>
          <a:p>
            <a:r>
              <a:rPr lang="en-US" sz="4400" b="1" dirty="0">
                <a:solidFill>
                  <a:prstClr val="black"/>
                </a:solidFill>
                <a:latin typeface="Arial" panose="020B0604020202020204" pitchFamily="34" charset="0"/>
                <a:cs typeface="Arial" panose="020B0604020202020204" pitchFamily="34" charset="0"/>
              </a:rPr>
              <a:t>Skills Required of Data Scientists</a:t>
            </a:r>
            <a:endParaRPr lang="en-US" b="1" dirty="0">
              <a:latin typeface="Arial" panose="020B0604020202020204" pitchFamily="34" charset="0"/>
              <a:cs typeface="Arial" panose="020B0604020202020204" pitchFamily="34" charset="0"/>
            </a:endParaRPr>
          </a:p>
        </p:txBody>
      </p:sp>
      <p:sp>
        <p:nvSpPr>
          <p:cNvPr id="4" name="Text Placeholder 3"/>
          <p:cNvSpPr>
            <a:spLocks noGrp="1"/>
          </p:cNvSpPr>
          <p:nvPr>
            <p:ph type="body" sz="half" idx="2"/>
          </p:nvPr>
        </p:nvSpPr>
        <p:spPr>
          <a:xfrm>
            <a:off x="2133600" y="1447801"/>
            <a:ext cx="6019800" cy="4691063"/>
          </a:xfrm>
        </p:spPr>
        <p:txBody>
          <a:bodyPr>
            <a:normAutofit fontScale="77500" lnSpcReduction="20000"/>
          </a:bodyPr>
          <a:lstStyle/>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Curiosity</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Intuition</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Business domain knowledge</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Data wrangling</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Experimental design</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Statistics</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Programming skills</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AI in general, generative AI in particular</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Analytical tools and workbenches</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Various models</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Analytical development methodologies</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Understanding of legal and ethical issues</a:t>
            </a:r>
          </a:p>
          <a:p>
            <a:pPr marL="342900" indent="-342900">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Communication </a:t>
            </a:r>
          </a:p>
          <a:p>
            <a:endParaRPr 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895784" y="2768851"/>
            <a:ext cx="1524132" cy="1597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66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6" end="6"/>
                                            </p:txEl>
                                          </p:spTgt>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7" end="7"/>
                                            </p:txEl>
                                          </p:spTgt>
                                        </p:tgtEl>
                                        <p:attrNameLst>
                                          <p:attrName>ppt_c</p:attrName>
                                        </p:attrNameLst>
                                      </p:cBhvr>
                                      <p:to>
                                        <a:schemeClr val="bg2"/>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8" end="8"/>
                                            </p:txEl>
                                          </p:spTgt>
                                        </p:tgtEl>
                                        <p:attrNameLst>
                                          <p:attrName>ppt_c</p:attrName>
                                        </p:attrNameLst>
                                      </p:cBhvr>
                                      <p:to>
                                        <a:schemeClr val="bg2"/>
                                      </p:to>
                                    </p:animClr>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9" end="9"/>
                                            </p:txEl>
                                          </p:spTgt>
                                        </p:tgtEl>
                                        <p:attrNameLst>
                                          <p:attrName>ppt_c</p:attrName>
                                        </p:attrNameLst>
                                      </p:cBhvr>
                                      <p:to>
                                        <a:schemeClr val="bg2"/>
                                      </p:to>
                                    </p:animClr>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0" end="10"/>
                                            </p:txEl>
                                          </p:spTgt>
                                        </p:tgtEl>
                                        <p:attrNameLst>
                                          <p:attrName>ppt_c</p:attrName>
                                        </p:attrNameLst>
                                      </p:cBhvr>
                                      <p:to>
                                        <a:schemeClr val="bg2"/>
                                      </p:to>
                                    </p:animClr>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1" end="11"/>
                                            </p:txEl>
                                          </p:spTgt>
                                        </p:tgtEl>
                                        <p:attrNameLst>
                                          <p:attrName>ppt_c</p:attrName>
                                        </p:attrNameLst>
                                      </p:cBhvr>
                                      <p:to>
                                        <a:schemeClr val="bg2"/>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2" end="12"/>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arn Data Science in 10 Steps: The Ultimate Roadmap for Starting Your Data  Science Journey | by Chanin Nantasenamat | Towards Data Science">
            <a:extLst>
              <a:ext uri="{FF2B5EF4-FFF2-40B4-BE49-F238E27FC236}">
                <a16:creationId xmlns:a16="http://schemas.microsoft.com/office/drawing/2014/main" id="{C4B0590E-DFC7-43A8-A305-A7F984C23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500" y="0"/>
            <a:ext cx="6600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62A3A5-B2F6-44AD-BC36-F33EEF7D4B95}"/>
              </a:ext>
            </a:extLst>
          </p:cNvPr>
          <p:cNvSpPr txBox="1"/>
          <p:nvPr/>
        </p:nvSpPr>
        <p:spPr>
          <a:xfrm>
            <a:off x="8182947" y="2425959"/>
            <a:ext cx="2929812" cy="1323439"/>
          </a:xfrm>
          <a:prstGeom prst="rect">
            <a:avLst/>
          </a:prstGeom>
          <a:noFill/>
        </p:spPr>
        <p:txBody>
          <a:bodyPr wrap="square" rtlCol="0">
            <a:spAutoFit/>
          </a:bodyPr>
          <a:lstStyle/>
          <a:p>
            <a:r>
              <a:rPr lang="en-US" sz="4000" b="1">
                <a:latin typeface="STXingkai" panose="020B0503020204020204" pitchFamily="2" charset="-122"/>
                <a:ea typeface="STXingkai" panose="020B0503020204020204" pitchFamily="2" charset="-122"/>
              </a:rPr>
              <a:t>There is a lot to potentially learn</a:t>
            </a:r>
            <a:endParaRPr lang="en-US" sz="4000" b="1" dirty="0">
              <a:latin typeface="STXingkai" panose="020B0503020204020204" pitchFamily="2" charset="-122"/>
              <a:ea typeface="STXingkai" panose="020B0503020204020204" pitchFamily="2" charset="-122"/>
            </a:endParaRPr>
          </a:p>
        </p:txBody>
      </p:sp>
    </p:spTree>
    <p:extLst>
      <p:ext uri="{BB962C8B-B14F-4D97-AF65-F5344CB8AC3E}">
        <p14:creationId xmlns:p14="http://schemas.microsoft.com/office/powerpoint/2010/main" val="1584723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993" y="1143000"/>
            <a:ext cx="4648199"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52800" y="4648201"/>
            <a:ext cx="54102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You don’t find many “full-stack data scientists”</a:t>
            </a:r>
          </a:p>
        </p:txBody>
      </p:sp>
    </p:spTree>
    <p:extLst>
      <p:ext uri="{BB962C8B-B14F-4D97-AF65-F5344CB8AC3E}">
        <p14:creationId xmlns:p14="http://schemas.microsoft.com/office/powerpoint/2010/main" val="4057868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170" name="Picture 2" descr="5_768x5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507" y="1278047"/>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583FD91-07B3-47E8-AF96-5B52C5BD7EE0}"/>
              </a:ext>
            </a:extLst>
          </p:cNvPr>
          <p:cNvSpPr txBox="1"/>
          <p:nvPr/>
        </p:nvSpPr>
        <p:spPr>
          <a:xfrm>
            <a:off x="8966718" y="6064898"/>
            <a:ext cx="158621"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9FD7BD35-4DB2-CC93-7B1E-68C4F16B4AF5}"/>
              </a:ext>
            </a:extLst>
          </p:cNvPr>
          <p:cNvSpPr txBox="1"/>
          <p:nvPr/>
        </p:nvSpPr>
        <p:spPr>
          <a:xfrm>
            <a:off x="2382982" y="2253673"/>
            <a:ext cx="6742357" cy="523220"/>
          </a:xfrm>
          <a:prstGeom prst="rect">
            <a:avLst/>
          </a:prstGeom>
          <a:solidFill>
            <a:schemeClr val="bg2"/>
          </a:solidFill>
        </p:spPr>
        <p:txBody>
          <a:bodyPr wrap="square" rtlCol="0">
            <a:spAutoFit/>
          </a:bodyPr>
          <a:lstStyle/>
          <a:p>
            <a:pPr algn="ctr"/>
            <a:r>
              <a:rPr lang="en-US" sz="2800" dirty="0">
                <a:latin typeface="Arial" panose="020B0604020202020204" pitchFamily="34" charset="0"/>
                <a:cs typeface="Arial" panose="020B0604020202020204" pitchFamily="34" charset="0"/>
              </a:rPr>
              <a:t>An Initial Reference Architecture</a:t>
            </a:r>
          </a:p>
        </p:txBody>
      </p:sp>
      <p:sp>
        <p:nvSpPr>
          <p:cNvPr id="7" name="TextBox 6">
            <a:extLst>
              <a:ext uri="{FF2B5EF4-FFF2-40B4-BE49-F238E27FC236}">
                <a16:creationId xmlns:a16="http://schemas.microsoft.com/office/drawing/2014/main" id="{2D67DFF8-9937-67EC-9DB7-B0C5A6D59319}"/>
              </a:ext>
            </a:extLst>
          </p:cNvPr>
          <p:cNvSpPr txBox="1"/>
          <p:nvPr/>
        </p:nvSpPr>
        <p:spPr>
          <a:xfrm>
            <a:off x="8966718" y="6502400"/>
            <a:ext cx="158621" cy="36933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5F80FD10-DACF-5AD8-9EAF-381324C9A6A5}"/>
              </a:ext>
            </a:extLst>
          </p:cNvPr>
          <p:cNvSpPr txBox="1"/>
          <p:nvPr/>
        </p:nvSpPr>
        <p:spPr>
          <a:xfrm>
            <a:off x="9004559" y="6339636"/>
            <a:ext cx="75682"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96428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8E7498-D68D-F05D-382B-C1673C5055EE}"/>
              </a:ext>
            </a:extLst>
          </p:cNvPr>
          <p:cNvSpPr txBox="1"/>
          <p:nvPr/>
        </p:nvSpPr>
        <p:spPr>
          <a:xfrm>
            <a:off x="2564246" y="1611856"/>
            <a:ext cx="6340979" cy="3785652"/>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What Analytics Have You Performed at Work?</a:t>
            </a:r>
          </a:p>
          <a:p>
            <a:pPr algn="ctr"/>
            <a:endParaRPr lang="en-US" sz="4000" b="1" dirty="0">
              <a:latin typeface="Arial" panose="020B0604020202020204" pitchFamily="34" charset="0"/>
              <a:cs typeface="Arial" panose="020B0604020202020204" pitchFamily="34" charset="0"/>
            </a:endParaRPr>
          </a:p>
          <a:p>
            <a:pPr algn="ctr"/>
            <a:r>
              <a:rPr lang="en-US" sz="4000" b="1" dirty="0">
                <a:latin typeface="Arial" panose="020B0604020202020204" pitchFamily="34" charset="0"/>
                <a:cs typeface="Arial" panose="020B0604020202020204" pitchFamily="34" charset="0"/>
              </a:rPr>
              <a:t>What Skills Were Needed?</a:t>
            </a:r>
          </a:p>
          <a:p>
            <a:pPr algn="ct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6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FCB2BA-BBBB-899A-DCB4-25A3E37CB970}"/>
              </a:ext>
            </a:extLst>
          </p:cNvPr>
          <p:cNvSpPr txBox="1"/>
          <p:nvPr/>
        </p:nvSpPr>
        <p:spPr>
          <a:xfrm>
            <a:off x="720436" y="597621"/>
            <a:ext cx="11198546"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Additional Analytics Users and Professionals</a:t>
            </a:r>
          </a:p>
        </p:txBody>
      </p:sp>
      <p:pic>
        <p:nvPicPr>
          <p:cNvPr id="3" name="Picture 2">
            <a:extLst>
              <a:ext uri="{FF2B5EF4-FFF2-40B4-BE49-F238E27FC236}">
                <a16:creationId xmlns:a16="http://schemas.microsoft.com/office/drawing/2014/main" id="{803EE27A-6F9F-76D6-F56A-7732FBF8266D}"/>
              </a:ext>
            </a:extLst>
          </p:cNvPr>
          <p:cNvPicPr>
            <a:picLocks noChangeAspect="1"/>
          </p:cNvPicPr>
          <p:nvPr/>
        </p:nvPicPr>
        <p:blipFill>
          <a:blip r:embed="rId2"/>
          <a:stretch>
            <a:fillRect/>
          </a:stretch>
        </p:blipFill>
        <p:spPr>
          <a:xfrm>
            <a:off x="5270532" y="2282571"/>
            <a:ext cx="6648450" cy="3810000"/>
          </a:xfrm>
          <a:prstGeom prst="rect">
            <a:avLst/>
          </a:prstGeom>
        </p:spPr>
      </p:pic>
      <p:sp>
        <p:nvSpPr>
          <p:cNvPr id="4" name="TextBox 3">
            <a:extLst>
              <a:ext uri="{FF2B5EF4-FFF2-40B4-BE49-F238E27FC236}">
                <a16:creationId xmlns:a16="http://schemas.microsoft.com/office/drawing/2014/main" id="{28DF4EFA-C855-EB3F-37D5-12BBD395AF28}"/>
              </a:ext>
            </a:extLst>
          </p:cNvPr>
          <p:cNvSpPr txBox="1"/>
          <p:nvPr/>
        </p:nvSpPr>
        <p:spPr>
          <a:xfrm>
            <a:off x="932873" y="2235200"/>
            <a:ext cx="3546763"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Power end users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Power analysts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Citizen data scientists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Project managers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Data engineers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AI specialists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1016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67001" y="1714260"/>
            <a:ext cx="6400799" cy="4381740"/>
          </a:xfrm>
          <a:prstGeom prst="rect">
            <a:avLst/>
          </a:prstGeom>
        </p:spPr>
      </p:pic>
      <p:sp>
        <p:nvSpPr>
          <p:cNvPr id="3" name="TextBox 2"/>
          <p:cNvSpPr txBox="1"/>
          <p:nvPr/>
        </p:nvSpPr>
        <p:spPr>
          <a:xfrm>
            <a:off x="2667000" y="685800"/>
            <a:ext cx="7239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More Granular Continuum</a:t>
            </a:r>
          </a:p>
        </p:txBody>
      </p:sp>
    </p:spTree>
    <p:extLst>
      <p:ext uri="{BB962C8B-B14F-4D97-AF65-F5344CB8AC3E}">
        <p14:creationId xmlns:p14="http://schemas.microsoft.com/office/powerpoint/2010/main" val="3207861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1" y="2590801"/>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19400" y="990601"/>
            <a:ext cx="564356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Power End Users</a:t>
            </a:r>
          </a:p>
        </p:txBody>
      </p:sp>
      <p:sp>
        <p:nvSpPr>
          <p:cNvPr id="3" name="TextBox 2"/>
          <p:cNvSpPr txBox="1"/>
          <p:nvPr/>
        </p:nvSpPr>
        <p:spPr>
          <a:xfrm>
            <a:off x="2399168" y="2667000"/>
            <a:ext cx="4230232"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Develops their own analytics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Helps other users with analytics</a:t>
            </a:r>
          </a:p>
        </p:txBody>
      </p:sp>
    </p:spTree>
    <p:extLst>
      <p:ext uri="{BB962C8B-B14F-4D97-AF65-F5344CB8AC3E}">
        <p14:creationId xmlns:p14="http://schemas.microsoft.com/office/powerpoint/2010/main" val="1314627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1143001"/>
            <a:ext cx="52578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Power Analysts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3048001"/>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362200" y="2590800"/>
            <a:ext cx="434340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Further developed their skills in order to do advanced analytics</a:t>
            </a:r>
          </a:p>
        </p:txBody>
      </p:sp>
    </p:spTree>
    <p:extLst>
      <p:ext uri="{BB962C8B-B14F-4D97-AF65-F5344CB8AC3E}">
        <p14:creationId xmlns:p14="http://schemas.microsoft.com/office/powerpoint/2010/main" val="771308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9208" y="853752"/>
            <a:ext cx="776849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Citizen Data Scientists</a:t>
            </a:r>
          </a:p>
        </p:txBody>
      </p:sp>
      <p:sp>
        <p:nvSpPr>
          <p:cNvPr id="3" name="TextBox 2"/>
          <p:cNvSpPr txBox="1"/>
          <p:nvPr/>
        </p:nvSpPr>
        <p:spPr>
          <a:xfrm>
            <a:off x="1129993" y="2079228"/>
            <a:ext cx="6531708" cy="35394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Business people who are analytical, tech-savvy, inquisitive, and motivated to perform analytical work (when given the right tools and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prstClr val="black"/>
                </a:solidFill>
                <a:latin typeface="Calibri"/>
              </a:rPr>
              <a:t>Can help meet the need for analytics</a:t>
            </a:r>
          </a:p>
        </p:txBody>
      </p:sp>
      <p:pic>
        <p:nvPicPr>
          <p:cNvPr id="7170" name="Picture 2">
            <a:extLst>
              <a:ext uri="{FF2B5EF4-FFF2-40B4-BE49-F238E27FC236}">
                <a16:creationId xmlns:a16="http://schemas.microsoft.com/office/drawing/2014/main" id="{43D46309-0503-4262-839F-6EF86BE87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8179" y="2514666"/>
            <a:ext cx="2715209" cy="266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99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in't No Such a Thing as a Citizen Data Scientist - KDnuggets">
            <a:extLst>
              <a:ext uri="{FF2B5EF4-FFF2-40B4-BE49-F238E27FC236}">
                <a16:creationId xmlns:a16="http://schemas.microsoft.com/office/drawing/2014/main" id="{EF0AC8D7-FD89-42F2-9C98-ECD9F27C7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473" y="2446215"/>
            <a:ext cx="3967041" cy="34622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8C5C0C-D0F8-4A3B-91B4-87BE9213298C}"/>
              </a:ext>
            </a:extLst>
          </p:cNvPr>
          <p:cNvSpPr txBox="1"/>
          <p:nvPr/>
        </p:nvSpPr>
        <p:spPr>
          <a:xfrm>
            <a:off x="1211384" y="648677"/>
            <a:ext cx="8995507" cy="132343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There are legitimate concerns about CDS, but …</a:t>
            </a:r>
          </a:p>
        </p:txBody>
      </p:sp>
      <p:sp>
        <p:nvSpPr>
          <p:cNvPr id="3" name="TextBox 2">
            <a:extLst>
              <a:ext uri="{FF2B5EF4-FFF2-40B4-BE49-F238E27FC236}">
                <a16:creationId xmlns:a16="http://schemas.microsoft.com/office/drawing/2014/main" id="{1E8E9565-44CA-41AF-B100-94877DFB4E38}"/>
              </a:ext>
            </a:extLst>
          </p:cNvPr>
          <p:cNvSpPr txBox="1"/>
          <p:nvPr/>
        </p:nvSpPr>
        <p:spPr>
          <a:xfrm>
            <a:off x="992554" y="2446215"/>
            <a:ext cx="6353908"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CDS can make mistakes because the are not formally trained</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CDS should follow a process for developing, certifying, and  using models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CDS should be provided curated data</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CDS should be given help when needed</a:t>
            </a:r>
          </a:p>
        </p:txBody>
      </p:sp>
    </p:spTree>
    <p:extLst>
      <p:ext uri="{BB962C8B-B14F-4D97-AF65-F5344CB8AC3E}">
        <p14:creationId xmlns:p14="http://schemas.microsoft.com/office/powerpoint/2010/main" val="348982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9E70FB-C799-D549-FE0E-23EAC57FC0AE}"/>
              </a:ext>
            </a:extLst>
          </p:cNvPr>
          <p:cNvSpPr txBox="1"/>
          <p:nvPr/>
        </p:nvSpPr>
        <p:spPr>
          <a:xfrm>
            <a:off x="2411239" y="651849"/>
            <a:ext cx="7369521"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Analytics Project Managers</a:t>
            </a:r>
          </a:p>
        </p:txBody>
      </p:sp>
      <p:pic>
        <p:nvPicPr>
          <p:cNvPr id="3" name="Picture 2">
            <a:extLst>
              <a:ext uri="{FF2B5EF4-FFF2-40B4-BE49-F238E27FC236}">
                <a16:creationId xmlns:a16="http://schemas.microsoft.com/office/drawing/2014/main" id="{3FE9AF2D-01FC-2BF3-DC2B-24AAC1C8B10E}"/>
              </a:ext>
            </a:extLst>
          </p:cNvPr>
          <p:cNvPicPr>
            <a:picLocks noChangeAspect="1"/>
          </p:cNvPicPr>
          <p:nvPr/>
        </p:nvPicPr>
        <p:blipFill>
          <a:blip r:embed="rId2"/>
          <a:stretch>
            <a:fillRect/>
          </a:stretch>
        </p:blipFill>
        <p:spPr>
          <a:xfrm>
            <a:off x="8691419" y="2087418"/>
            <a:ext cx="3203574" cy="4456545"/>
          </a:xfrm>
          <a:prstGeom prst="rect">
            <a:avLst/>
          </a:prstGeom>
        </p:spPr>
      </p:pic>
      <p:sp>
        <p:nvSpPr>
          <p:cNvPr id="4" name="TextBox 3">
            <a:extLst>
              <a:ext uri="{FF2B5EF4-FFF2-40B4-BE49-F238E27FC236}">
                <a16:creationId xmlns:a16="http://schemas.microsoft.com/office/drawing/2014/main" id="{3557E644-688D-6A67-6EC5-6359A06AF559}"/>
              </a:ext>
            </a:extLst>
          </p:cNvPr>
          <p:cNvSpPr txBox="1"/>
          <p:nvPr/>
        </p:nvSpPr>
        <p:spPr>
          <a:xfrm>
            <a:off x="600364" y="1699491"/>
            <a:ext cx="7213600"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Oversee the project from approval to implementation</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Develop the project plan (e.g., timelines)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Follow an appropriate agile methodology</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Handle problems that arise</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Make sure an application meets needs, is delivered on time, and on budget (i.e., The Golden Triangle of Project Success”)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Communicate with all stakeholders</a:t>
            </a:r>
          </a:p>
        </p:txBody>
      </p:sp>
    </p:spTree>
    <p:extLst>
      <p:ext uri="{BB962C8B-B14F-4D97-AF65-F5344CB8AC3E}">
        <p14:creationId xmlns:p14="http://schemas.microsoft.com/office/powerpoint/2010/main" val="393247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98A54-5C9A-BF8A-A9B4-D67BE7829C4F}"/>
              </a:ext>
            </a:extLst>
          </p:cNvPr>
          <p:cNvSpPr txBox="1"/>
          <p:nvPr/>
        </p:nvSpPr>
        <p:spPr>
          <a:xfrm>
            <a:off x="3204926" y="624689"/>
            <a:ext cx="4861711"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Data Engineers</a:t>
            </a:r>
          </a:p>
        </p:txBody>
      </p:sp>
      <p:pic>
        <p:nvPicPr>
          <p:cNvPr id="3" name="Picture 2">
            <a:extLst>
              <a:ext uri="{FF2B5EF4-FFF2-40B4-BE49-F238E27FC236}">
                <a16:creationId xmlns:a16="http://schemas.microsoft.com/office/drawing/2014/main" id="{30A49CBE-CB80-016D-104C-9E5055140316}"/>
              </a:ext>
            </a:extLst>
          </p:cNvPr>
          <p:cNvPicPr>
            <a:picLocks noChangeAspect="1"/>
          </p:cNvPicPr>
          <p:nvPr/>
        </p:nvPicPr>
        <p:blipFill>
          <a:blip r:embed="rId2"/>
          <a:stretch>
            <a:fillRect/>
          </a:stretch>
        </p:blipFill>
        <p:spPr>
          <a:xfrm>
            <a:off x="6639020" y="2533839"/>
            <a:ext cx="4762500" cy="2857500"/>
          </a:xfrm>
          <a:prstGeom prst="rect">
            <a:avLst/>
          </a:prstGeom>
        </p:spPr>
      </p:pic>
      <p:sp>
        <p:nvSpPr>
          <p:cNvPr id="5" name="TextBox 4">
            <a:extLst>
              <a:ext uri="{FF2B5EF4-FFF2-40B4-BE49-F238E27FC236}">
                <a16:creationId xmlns:a16="http://schemas.microsoft.com/office/drawing/2014/main" id="{F45BB8A1-C25D-440B-EAD2-7795F27E0B12}"/>
              </a:ext>
            </a:extLst>
          </p:cNvPr>
          <p:cNvSpPr txBox="1"/>
          <p:nvPr/>
        </p:nvSpPr>
        <p:spPr>
          <a:xfrm>
            <a:off x="478323" y="2098172"/>
            <a:ext cx="5742915" cy="4031873"/>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Provide the data pipelines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Must be familiar with possible source systems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Must be able to extract data from source systems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Work closely with subject-area data base specialists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Currently in high demand</a:t>
            </a:r>
          </a:p>
          <a:p>
            <a:pPr marL="457200" indent="-4572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8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98A54-5C9A-BF8A-A9B4-D67BE7829C4F}"/>
              </a:ext>
            </a:extLst>
          </p:cNvPr>
          <p:cNvSpPr txBox="1"/>
          <p:nvPr/>
        </p:nvSpPr>
        <p:spPr>
          <a:xfrm>
            <a:off x="2064190" y="624689"/>
            <a:ext cx="6002447"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Application Developers</a:t>
            </a:r>
          </a:p>
        </p:txBody>
      </p:sp>
      <p:sp>
        <p:nvSpPr>
          <p:cNvPr id="5" name="TextBox 4">
            <a:extLst>
              <a:ext uri="{FF2B5EF4-FFF2-40B4-BE49-F238E27FC236}">
                <a16:creationId xmlns:a16="http://schemas.microsoft.com/office/drawing/2014/main" id="{F45BB8A1-C25D-440B-EAD2-7795F27E0B12}"/>
              </a:ext>
            </a:extLst>
          </p:cNvPr>
          <p:cNvSpPr txBox="1"/>
          <p:nvPr/>
        </p:nvSpPr>
        <p:spPr>
          <a:xfrm>
            <a:off x="505483" y="2369776"/>
            <a:ext cx="574291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Take the model and turn it into an application</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Must have strong technical and programming skills</a:t>
            </a:r>
            <a:endParaRPr lang="en-US" sz="3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49D782E-856E-B8F8-F7B3-875B929B74C5}"/>
              </a:ext>
            </a:extLst>
          </p:cNvPr>
          <p:cNvPicPr>
            <a:picLocks noChangeAspect="1"/>
          </p:cNvPicPr>
          <p:nvPr/>
        </p:nvPicPr>
        <p:blipFill>
          <a:blip r:embed="rId2"/>
          <a:stretch>
            <a:fillRect/>
          </a:stretch>
        </p:blipFill>
        <p:spPr>
          <a:xfrm>
            <a:off x="6753884" y="2098172"/>
            <a:ext cx="4397909" cy="3198890"/>
          </a:xfrm>
          <a:prstGeom prst="rect">
            <a:avLst/>
          </a:prstGeom>
        </p:spPr>
      </p:pic>
    </p:spTree>
    <p:extLst>
      <p:ext uri="{BB962C8B-B14F-4D97-AF65-F5344CB8AC3E}">
        <p14:creationId xmlns:p14="http://schemas.microsoft.com/office/powerpoint/2010/main" val="21932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b="1" dirty="0">
                <a:cs typeface="Arial" charset="0"/>
              </a:rPr>
              <a:t>What Is Meant by Analytics?</a:t>
            </a:r>
          </a:p>
        </p:txBody>
      </p:sp>
      <p:sp>
        <p:nvSpPr>
          <p:cNvPr id="23555" name="Content Placeholder 2"/>
          <p:cNvSpPr>
            <a:spLocks noGrp="1"/>
          </p:cNvSpPr>
          <p:nvPr>
            <p:ph idx="1"/>
          </p:nvPr>
        </p:nvSpPr>
        <p:spPr/>
        <p:txBody>
          <a:bodyPr/>
          <a:lstStyle/>
          <a:p>
            <a:r>
              <a:rPr lang="en-US" altLang="en-US" sz="2800" dirty="0">
                <a:solidFill>
                  <a:schemeClr val="bg1">
                    <a:lumMod val="75000"/>
                  </a:schemeClr>
                </a:solidFill>
                <a:cs typeface="Arial" charset="0"/>
              </a:rPr>
              <a:t>Data science involves the use of analytics</a:t>
            </a:r>
          </a:p>
          <a:p>
            <a:r>
              <a:rPr lang="en-US" altLang="en-US" sz="2800" dirty="0">
                <a:solidFill>
                  <a:schemeClr val="bg1">
                    <a:lumMod val="75000"/>
                  </a:schemeClr>
                </a:solidFill>
                <a:cs typeface="Arial" charset="0"/>
              </a:rPr>
              <a:t>The analytics term is used differently  and  can  refer to different things</a:t>
            </a:r>
          </a:p>
          <a:p>
            <a:pPr marL="457200" lvl="1" indent="0">
              <a:buNone/>
            </a:pPr>
            <a:r>
              <a:rPr lang="en-US" altLang="en-US" dirty="0">
                <a:solidFill>
                  <a:schemeClr val="bg1">
                    <a:lumMod val="75000"/>
                  </a:schemeClr>
                </a:solidFill>
                <a:cs typeface="Arial" charset="0"/>
              </a:rPr>
              <a:t>#1 : A  new term for BI (DSS </a:t>
            </a:r>
            <a:r>
              <a:rPr lang="en-US" altLang="en-US" dirty="0">
                <a:solidFill>
                  <a:schemeClr val="bg1">
                    <a:lumMod val="75000"/>
                  </a:schemeClr>
                </a:solidFill>
                <a:cs typeface="Arial" charset="0"/>
                <a:sym typeface="Wingdings" pitchFamily="2" charset="2"/>
              </a:rPr>
              <a:t> BI  </a:t>
            </a:r>
            <a:r>
              <a:rPr lang="en-US" altLang="en-US" i="1" dirty="0">
                <a:solidFill>
                  <a:schemeClr val="bg1">
                    <a:lumMod val="75000"/>
                  </a:schemeClr>
                </a:solidFill>
                <a:cs typeface="Arial" charset="0"/>
                <a:sym typeface="Wingdings" pitchFamily="2" charset="2"/>
              </a:rPr>
              <a:t>Analytics</a:t>
            </a:r>
            <a:r>
              <a:rPr lang="en-US" altLang="en-US" dirty="0">
                <a:solidFill>
                  <a:schemeClr val="bg1">
                    <a:lumMod val="75000"/>
                  </a:schemeClr>
                </a:solidFill>
                <a:cs typeface="Arial" charset="0"/>
                <a:sym typeface="Wingdings" pitchFamily="2" charset="2"/>
              </a:rPr>
              <a:t>)</a:t>
            </a:r>
            <a:endParaRPr lang="en-US" altLang="en-US" dirty="0">
              <a:solidFill>
                <a:schemeClr val="bg1">
                  <a:lumMod val="75000"/>
                </a:schemeClr>
              </a:solidFill>
              <a:cs typeface="Arial" charset="0"/>
            </a:endParaRPr>
          </a:p>
          <a:p>
            <a:pPr marL="457200" lvl="1" indent="0">
              <a:buNone/>
            </a:pPr>
            <a:r>
              <a:rPr lang="en-US" altLang="en-US" dirty="0">
                <a:solidFill>
                  <a:schemeClr val="bg1">
                    <a:lumMod val="75000"/>
                  </a:schemeClr>
                </a:solidFill>
                <a:cs typeface="Arial" charset="0"/>
              </a:rPr>
              <a:t>#2 : Just the data analysis part of BI</a:t>
            </a:r>
          </a:p>
          <a:p>
            <a:pPr marL="457200" lvl="1" indent="0">
              <a:buNone/>
            </a:pPr>
            <a:r>
              <a:rPr lang="en-US" altLang="en-US" dirty="0">
                <a:solidFill>
                  <a:prstClr val="black"/>
                </a:solidFill>
                <a:cs typeface="Arial" charset="0"/>
              </a:rPr>
              <a:t>#3 : “Rocket science” algorithms (e.g., machine learning)</a:t>
            </a:r>
          </a:p>
          <a:p>
            <a:pPr marL="457200" lvl="1" indent="0">
              <a:buNone/>
            </a:pPr>
            <a:endParaRPr lang="en-US" altLang="en-US" dirty="0">
              <a:cs typeface="Arial" charset="0"/>
            </a:endParaRPr>
          </a:p>
        </p:txBody>
      </p:sp>
    </p:spTree>
    <p:extLst>
      <p:ext uri="{BB962C8B-B14F-4D97-AF65-F5344CB8AC3E}">
        <p14:creationId xmlns:p14="http://schemas.microsoft.com/office/powerpoint/2010/main" val="1526199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B49075-17ED-09EC-0E71-6AC9539B8F4E}"/>
              </a:ext>
            </a:extLst>
          </p:cNvPr>
          <p:cNvSpPr txBox="1"/>
          <p:nvPr/>
        </p:nvSpPr>
        <p:spPr>
          <a:xfrm>
            <a:off x="3476531" y="805758"/>
            <a:ext cx="5051833"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Specialized AI Skills</a:t>
            </a:r>
          </a:p>
        </p:txBody>
      </p:sp>
      <p:sp>
        <p:nvSpPr>
          <p:cNvPr id="3" name="TextBox 2">
            <a:extLst>
              <a:ext uri="{FF2B5EF4-FFF2-40B4-BE49-F238E27FC236}">
                <a16:creationId xmlns:a16="http://schemas.microsoft.com/office/drawing/2014/main" id="{C9158524-1A7E-31D8-106C-48C4A715880F}"/>
              </a:ext>
            </a:extLst>
          </p:cNvPr>
          <p:cNvSpPr txBox="1"/>
          <p:nvPr/>
        </p:nvSpPr>
        <p:spPr>
          <a:xfrm>
            <a:off x="334978" y="1826692"/>
            <a:ext cx="7686392"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Machine learning specialist</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Large language model specialist</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Model tuning specialist</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Prompt engineer</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Specialized AI skills -- natural language processing (NLP), vision systems,  robotic process automation (RPA), chatbots, software agents, and virtual assistants </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AI legal and ethics specialists</a:t>
            </a:r>
          </a:p>
        </p:txBody>
      </p:sp>
      <p:pic>
        <p:nvPicPr>
          <p:cNvPr id="4" name="Picture 3">
            <a:extLst>
              <a:ext uri="{FF2B5EF4-FFF2-40B4-BE49-F238E27FC236}">
                <a16:creationId xmlns:a16="http://schemas.microsoft.com/office/drawing/2014/main" id="{5B90DDAA-E609-0ACD-5097-0323FA9014F7}"/>
              </a:ext>
            </a:extLst>
          </p:cNvPr>
          <p:cNvPicPr>
            <a:picLocks noChangeAspect="1"/>
          </p:cNvPicPr>
          <p:nvPr/>
        </p:nvPicPr>
        <p:blipFill>
          <a:blip r:embed="rId2"/>
          <a:stretch>
            <a:fillRect/>
          </a:stretch>
        </p:blipFill>
        <p:spPr>
          <a:xfrm>
            <a:off x="7926649" y="3023858"/>
            <a:ext cx="3930373" cy="3499164"/>
          </a:xfrm>
          <a:prstGeom prst="rect">
            <a:avLst/>
          </a:prstGeom>
        </p:spPr>
      </p:pic>
    </p:spTree>
    <p:extLst>
      <p:ext uri="{BB962C8B-B14F-4D97-AF65-F5344CB8AC3E}">
        <p14:creationId xmlns:p14="http://schemas.microsoft.com/office/powerpoint/2010/main" val="327838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0A9F-14D3-49A3-BBBA-8547292ED06F}"/>
              </a:ext>
            </a:extLst>
          </p:cNvPr>
          <p:cNvSpPr>
            <a:spLocks noGrp="1"/>
          </p:cNvSpPr>
          <p:nvPr>
            <p:ph type="title"/>
          </p:nvPr>
        </p:nvSpPr>
        <p:spPr>
          <a:xfrm>
            <a:off x="838200" y="600019"/>
            <a:ext cx="10515600" cy="1329449"/>
          </a:xfrm>
        </p:spPr>
        <p:txBody>
          <a:bodyPr/>
          <a:lstStyle/>
          <a:p>
            <a:pPr lvl="0" defTabSz="914400">
              <a:lnSpc>
                <a:spcPct val="100000"/>
              </a:lnSpc>
              <a:spcBef>
                <a:spcPts val="0"/>
              </a:spcBef>
            </a:pPr>
            <a:r>
              <a:rPr lang="en-US" sz="4000" b="1" dirty="0">
                <a:solidFill>
                  <a:prstClr val="black"/>
                </a:solidFill>
                <a:latin typeface="Arial" panose="020B0604020202020204" pitchFamily="34" charset="0"/>
                <a:ea typeface="+mn-ea"/>
                <a:cs typeface="Arial" panose="020B0604020202020204" pitchFamily="34" charset="0"/>
              </a:rPr>
              <a:t>Organizing for Analytics</a:t>
            </a:r>
            <a:br>
              <a:rPr lang="en-US" sz="4000" dirty="0">
                <a:solidFill>
                  <a:prstClr val="black"/>
                </a:solidFill>
                <a:latin typeface="Arial" panose="020B0604020202020204" pitchFamily="34" charset="0"/>
                <a:ea typeface="+mn-ea"/>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C45EEF6D-8FCC-49C7-AB7B-27A40FF97B60}"/>
              </a:ext>
            </a:extLst>
          </p:cNvPr>
          <p:cNvSpPr>
            <a:spLocks noGrp="1"/>
          </p:cNvSpPr>
          <p:nvPr>
            <p:ph idx="1"/>
          </p:nvPr>
        </p:nvSpPr>
        <p:spPr>
          <a:xfrm>
            <a:off x="838200" y="1825625"/>
            <a:ext cx="6846116" cy="4351338"/>
          </a:xfrm>
        </p:spPr>
        <p:txBody>
          <a:bodyPr>
            <a:normAutofit/>
          </a:bodyPr>
          <a:lstStyle/>
          <a:p>
            <a:r>
              <a:rPr lang="en-US" sz="3200" dirty="0">
                <a:latin typeface="Arial" panose="020B0604020202020204" pitchFamily="34" charset="0"/>
                <a:cs typeface="Arial" panose="020B0604020202020204" pitchFamily="34" charset="0"/>
              </a:rPr>
              <a:t>There isn’t a single best solution for all companies</a:t>
            </a:r>
          </a:p>
          <a:p>
            <a:r>
              <a:rPr lang="en-US" sz="3200" dirty="0">
                <a:latin typeface="Arial" panose="020B0604020202020204" pitchFamily="34" charset="0"/>
                <a:cs typeface="Arial" panose="020B0604020202020204" pitchFamily="34" charset="0"/>
              </a:rPr>
              <a:t> It depends on</a:t>
            </a:r>
          </a:p>
          <a:p>
            <a:pPr lvl="1">
              <a:buFont typeface="Wingdings" panose="05000000000000000000" pitchFamily="2" charset="2"/>
              <a:buChar char="Ø"/>
            </a:pPr>
            <a:r>
              <a:rPr lang="en-US" sz="2900" dirty="0">
                <a:latin typeface="Arial" panose="020B0604020202020204" pitchFamily="34" charset="0"/>
                <a:cs typeface="Arial" panose="020B0604020202020204" pitchFamily="34" charset="0"/>
              </a:rPr>
              <a:t> a company’s culture in regard to centralization/decentralization</a:t>
            </a:r>
          </a:p>
          <a:p>
            <a:pPr lvl="1">
              <a:buFont typeface="Wingdings" panose="05000000000000000000" pitchFamily="2" charset="2"/>
              <a:buChar char="Ø"/>
            </a:pPr>
            <a:r>
              <a:rPr lang="en-US" sz="2900" dirty="0">
                <a:latin typeface="Arial" panose="020B0604020202020204" pitchFamily="34" charset="0"/>
                <a:cs typeface="Arial" panose="020B0604020202020204" pitchFamily="34" charset="0"/>
              </a:rPr>
              <a:t> where a company is in its analytics journey</a:t>
            </a:r>
          </a:p>
          <a:p>
            <a:pPr lvl="1">
              <a:buFont typeface="Wingdings" panose="05000000000000000000" pitchFamily="2" charset="2"/>
              <a:buChar char="Ø"/>
            </a:pPr>
            <a:r>
              <a:rPr lang="en-US" sz="2900" dirty="0">
                <a:latin typeface="Arial" panose="020B0604020202020204" pitchFamily="34" charset="0"/>
                <a:cs typeface="Arial" panose="020B0604020202020204" pitchFamily="34" charset="0"/>
              </a:rPr>
              <a:t> departmental and company analytics needs</a:t>
            </a:r>
          </a:p>
          <a:p>
            <a:pPr lvl="1">
              <a:buFont typeface="Wingdings" panose="05000000000000000000" pitchFamily="2" charset="2"/>
              <a:buChar char="Ø"/>
            </a:pPr>
            <a:endParaRPr lang="en-US" sz="2900"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sz="2900" dirty="0">
              <a:latin typeface="Arial" panose="020B0604020202020204" pitchFamily="34" charset="0"/>
              <a:cs typeface="Arial" panose="020B0604020202020204" pitchFamily="34" charset="0"/>
            </a:endParaRPr>
          </a:p>
        </p:txBody>
      </p:sp>
      <p:pic>
        <p:nvPicPr>
          <p:cNvPr id="2052" name="Picture 4" descr="Six Organizing Models for Analytics Teams — International ...">
            <a:extLst>
              <a:ext uri="{FF2B5EF4-FFF2-40B4-BE49-F238E27FC236}">
                <a16:creationId xmlns:a16="http://schemas.microsoft.com/office/drawing/2014/main" id="{C3AAA4FF-0E87-4246-ABB0-13BC178D0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5583" y="2388637"/>
            <a:ext cx="3163077" cy="219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23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7E06C-AD23-40E3-A3AF-8DB44C56503A}"/>
              </a:ext>
            </a:extLst>
          </p:cNvPr>
          <p:cNvSpPr/>
          <p:nvPr/>
        </p:nvSpPr>
        <p:spPr>
          <a:xfrm>
            <a:off x="2762774" y="670033"/>
            <a:ext cx="6096000" cy="132343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Alternative Models for Organizing for Analytics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D87BEE2-D817-4C74-BF47-1B4B9579AF88}"/>
              </a:ext>
            </a:extLst>
          </p:cNvPr>
          <p:cNvSpPr txBox="1"/>
          <p:nvPr/>
        </p:nvSpPr>
        <p:spPr>
          <a:xfrm>
            <a:off x="1392572" y="2684477"/>
            <a:ext cx="940685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Centralized</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all of the analysts are located in a single organizational unit and perform analytical work throughout the organization</a:t>
            </a:r>
          </a:p>
        </p:txBody>
      </p:sp>
    </p:spTree>
    <p:extLst>
      <p:ext uri="{BB962C8B-B14F-4D97-AF65-F5344CB8AC3E}">
        <p14:creationId xmlns:p14="http://schemas.microsoft.com/office/powerpoint/2010/main" val="1420573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7E06C-AD23-40E3-A3AF-8DB44C56503A}"/>
              </a:ext>
            </a:extLst>
          </p:cNvPr>
          <p:cNvSpPr/>
          <p:nvPr/>
        </p:nvSpPr>
        <p:spPr>
          <a:xfrm>
            <a:off x="2762774" y="670033"/>
            <a:ext cx="6096000" cy="132343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Alternative Models for Organizing for Analytics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D87BEE2-D817-4C74-BF47-1B4B9579AF88}"/>
              </a:ext>
            </a:extLst>
          </p:cNvPr>
          <p:cNvSpPr txBox="1"/>
          <p:nvPr/>
        </p:nvSpPr>
        <p:spPr>
          <a:xfrm>
            <a:off x="1392572" y="2684477"/>
            <a:ext cx="9406856" cy="2877967"/>
          </a:xfrm>
          <a:prstGeom prst="rect">
            <a:avLst/>
          </a:prstGeom>
          <a:noFill/>
        </p:spPr>
        <p:txBody>
          <a:bodyPr wrap="square" rtlCol="0">
            <a:spAutoFit/>
          </a:bodyPr>
          <a:lstStyle/>
          <a:p>
            <a:pPr marL="342900" marR="0" lvl="0" indent="-342900">
              <a:lnSpc>
                <a:spcPct val="115000"/>
              </a:lnSpc>
              <a:spcBef>
                <a:spcPts val="0"/>
              </a:spcBef>
              <a:spcAft>
                <a:spcPts val="100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Lst>
            </a:pPr>
            <a:r>
              <a:rPr lang="en-US" sz="3200" dirty="0">
                <a:solidFill>
                  <a:srgbClr val="C00000"/>
                </a:solidFill>
                <a:effectLst/>
                <a:latin typeface="Arial" panose="020B0604020202020204" pitchFamily="34" charset="0"/>
                <a:ea typeface="Calibri" panose="020F0502020204030204" pitchFamily="34" charset="0"/>
              </a:rPr>
              <a:t>Center of Excellence </a:t>
            </a:r>
            <a:r>
              <a:rPr lang="en-US" sz="3200" b="1" dirty="0">
                <a:effectLst/>
                <a:latin typeface="Arial" panose="020B0604020202020204" pitchFamily="34" charset="0"/>
                <a:ea typeface="Calibri" panose="020F0502020204030204" pitchFamily="34" charset="0"/>
              </a:rPr>
              <a:t>--</a:t>
            </a:r>
            <a:r>
              <a:rPr lang="en-US" sz="3200" dirty="0">
                <a:effectLst/>
                <a:latin typeface="Arial" panose="020B0604020202020204" pitchFamily="34" charset="0"/>
                <a:ea typeface="Calibri" panose="020F0502020204030204" pitchFamily="34" charset="0"/>
              </a:rPr>
              <a:t> analysts are located and perform analytical work throughout the organization and the COE builds a community of analysts that share knowledge and best practices.</a:t>
            </a:r>
            <a:endParaRPr lang="en-US" sz="32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0927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7E06C-AD23-40E3-A3AF-8DB44C56503A}"/>
              </a:ext>
            </a:extLst>
          </p:cNvPr>
          <p:cNvSpPr/>
          <p:nvPr/>
        </p:nvSpPr>
        <p:spPr>
          <a:xfrm>
            <a:off x="2762774" y="670033"/>
            <a:ext cx="6096000" cy="132343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Alternative Models for Organizing for Analytics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D87BEE2-D817-4C74-BF47-1B4B9579AF88}"/>
              </a:ext>
            </a:extLst>
          </p:cNvPr>
          <p:cNvSpPr txBox="1"/>
          <p:nvPr/>
        </p:nvSpPr>
        <p:spPr>
          <a:xfrm>
            <a:off x="1392572" y="2684477"/>
            <a:ext cx="9406856" cy="3444276"/>
          </a:xfrm>
          <a:prstGeom prst="rect">
            <a:avLst/>
          </a:prstGeom>
          <a:noFill/>
        </p:spPr>
        <p:txBody>
          <a:bodyPr wrap="square" rtlCol="0">
            <a:spAutoFit/>
          </a:bodyPr>
          <a:lstStyle/>
          <a:p>
            <a:pPr marL="342900" marR="0" lvl="0" indent="-342900">
              <a:lnSpc>
                <a:spcPct val="115000"/>
              </a:lnSpc>
              <a:spcBef>
                <a:spcPts val="0"/>
              </a:spcBef>
              <a:spcAft>
                <a:spcPts val="100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Lst>
            </a:pPr>
            <a:r>
              <a:rPr lang="en-US" sz="3200" dirty="0">
                <a:solidFill>
                  <a:srgbClr val="C00000"/>
                </a:solidFill>
                <a:effectLst/>
                <a:latin typeface="Arial" panose="020B0604020202020204" pitchFamily="34" charset="0"/>
                <a:ea typeface="Calibri" panose="020F0502020204030204" pitchFamily="34" charset="0"/>
              </a:rPr>
              <a:t>Consulting </a:t>
            </a:r>
            <a:r>
              <a:rPr lang="en-US" sz="3200" dirty="0">
                <a:effectLst/>
                <a:latin typeface="Arial" panose="020B0604020202020204" pitchFamily="34" charset="0"/>
                <a:ea typeface="Calibri" panose="020F0502020204030204" pitchFamily="34" charset="0"/>
              </a:rPr>
              <a:t>--</a:t>
            </a:r>
            <a:r>
              <a:rPr lang="en-US" sz="3200" b="1" dirty="0">
                <a:effectLst/>
                <a:latin typeface="Arial" panose="020B0604020202020204" pitchFamily="34" charset="0"/>
                <a:ea typeface="Calibri" panose="020F0502020204030204" pitchFamily="34" charset="0"/>
              </a:rPr>
              <a:t> </a:t>
            </a:r>
            <a:r>
              <a:rPr lang="en-US" sz="3200" dirty="0">
                <a:effectLst/>
                <a:latin typeface="Arial" panose="020B0604020202020204" pitchFamily="34" charset="0"/>
                <a:ea typeface="Calibri" panose="020F0502020204030204" pitchFamily="34" charset="0"/>
              </a:rPr>
              <a:t>analysts are in a central group and act as internal analytics consultants, who charge the business units for their services This consolidation of analysts provides some enterprise-wide coordination of analytical activities</a:t>
            </a:r>
            <a:endParaRPr lang="en-US" sz="32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690912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7E06C-AD23-40E3-A3AF-8DB44C56503A}"/>
              </a:ext>
            </a:extLst>
          </p:cNvPr>
          <p:cNvSpPr/>
          <p:nvPr/>
        </p:nvSpPr>
        <p:spPr>
          <a:xfrm>
            <a:off x="2762774" y="670033"/>
            <a:ext cx="6096000" cy="132343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Alternative Models for Organizing for Analytics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D87BEE2-D817-4C74-BF47-1B4B9579AF88}"/>
              </a:ext>
            </a:extLst>
          </p:cNvPr>
          <p:cNvSpPr txBox="1"/>
          <p:nvPr/>
        </p:nvSpPr>
        <p:spPr>
          <a:xfrm>
            <a:off x="1392572" y="2684477"/>
            <a:ext cx="9406856" cy="1745350"/>
          </a:xfrm>
          <a:prstGeom prst="rect">
            <a:avLst/>
          </a:prstGeom>
          <a:noFill/>
        </p:spPr>
        <p:txBody>
          <a:bodyPr wrap="square" rtlCol="0">
            <a:spAutoFit/>
          </a:bodyPr>
          <a:lstStyle/>
          <a:p>
            <a:pPr marL="342900" marR="0" lvl="0" indent="-342900">
              <a:lnSpc>
                <a:spcPct val="115000"/>
              </a:lnSpc>
              <a:spcBef>
                <a:spcPts val="0"/>
              </a:spcBef>
              <a:spcAft>
                <a:spcPts val="1000"/>
              </a:spcAft>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 pos="457200" algn="l"/>
              </a:tabLst>
            </a:pPr>
            <a:r>
              <a:rPr lang="en-US" sz="3200" dirty="0">
                <a:solidFill>
                  <a:srgbClr val="C00000"/>
                </a:solidFill>
                <a:effectLst/>
                <a:latin typeface="Arial" panose="020B0604020202020204" pitchFamily="34" charset="0"/>
                <a:ea typeface="Calibri" panose="020F0502020204030204" pitchFamily="34" charset="0"/>
              </a:rPr>
              <a:t>Functional</a:t>
            </a:r>
            <a:r>
              <a:rPr lang="en-US" sz="3200" b="1" dirty="0">
                <a:effectLst/>
                <a:latin typeface="Arial" panose="020B0604020202020204" pitchFamily="34" charset="0"/>
                <a:ea typeface="Calibri" panose="020F0502020204030204" pitchFamily="34" charset="0"/>
              </a:rPr>
              <a:t> -- </a:t>
            </a:r>
            <a:r>
              <a:rPr lang="en-US" sz="3200" dirty="0">
                <a:effectLst/>
                <a:latin typeface="Arial" panose="020B0604020202020204" pitchFamily="34" charset="0"/>
                <a:ea typeface="Calibri" panose="020F0502020204030204" pitchFamily="34" charset="0"/>
              </a:rPr>
              <a:t>analysts are located throughout the organization depending on business need. There is some sharing of knowledge and best practices</a:t>
            </a:r>
            <a:endParaRPr lang="en-US" sz="32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291409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7E06C-AD23-40E3-A3AF-8DB44C56503A}"/>
              </a:ext>
            </a:extLst>
          </p:cNvPr>
          <p:cNvSpPr/>
          <p:nvPr/>
        </p:nvSpPr>
        <p:spPr>
          <a:xfrm>
            <a:off x="2762774" y="670033"/>
            <a:ext cx="6096000" cy="132343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Alternative Models for Organizing for Analytics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D87BEE2-D817-4C74-BF47-1B4B9579AF88}"/>
              </a:ext>
            </a:extLst>
          </p:cNvPr>
          <p:cNvSpPr txBox="1"/>
          <p:nvPr/>
        </p:nvSpPr>
        <p:spPr>
          <a:xfrm>
            <a:off x="1392572" y="2684477"/>
            <a:ext cx="9406856"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Decentralized </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analysts are hired and work in the business units as needed, and there is limited coordination of analytics activities throughout the organization</a:t>
            </a:r>
          </a:p>
        </p:txBody>
      </p:sp>
    </p:spTree>
    <p:extLst>
      <p:ext uri="{BB962C8B-B14F-4D97-AF65-F5344CB8AC3E}">
        <p14:creationId xmlns:p14="http://schemas.microsoft.com/office/powerpoint/2010/main" val="3329130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7E06C-AD23-40E3-A3AF-8DB44C56503A}"/>
              </a:ext>
            </a:extLst>
          </p:cNvPr>
          <p:cNvSpPr/>
          <p:nvPr/>
        </p:nvSpPr>
        <p:spPr>
          <a:xfrm>
            <a:off x="2762774" y="670033"/>
            <a:ext cx="6096000" cy="132343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Alternative Models for Organizing for Analytics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D87BEE2-D817-4C74-BF47-1B4B9579AF88}"/>
              </a:ext>
            </a:extLst>
          </p:cNvPr>
          <p:cNvSpPr txBox="1"/>
          <p:nvPr/>
        </p:nvSpPr>
        <p:spPr>
          <a:xfrm>
            <a:off x="1392572" y="2684477"/>
            <a:ext cx="9406856"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Hybrid </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analysts are in both a centralized unit and the business units. There is some sharing of knowledge and best practices. Becoming the norm in companies advanced in the use of analytics.</a:t>
            </a:r>
          </a:p>
        </p:txBody>
      </p:sp>
    </p:spTree>
    <p:extLst>
      <p:ext uri="{BB962C8B-B14F-4D97-AF65-F5344CB8AC3E}">
        <p14:creationId xmlns:p14="http://schemas.microsoft.com/office/powerpoint/2010/main" val="731469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5303A-89C5-4830-93F8-C736C575A0F8}"/>
              </a:ext>
            </a:extLst>
          </p:cNvPr>
          <p:cNvPicPr>
            <a:picLocks noChangeAspect="1"/>
          </p:cNvPicPr>
          <p:nvPr/>
        </p:nvPicPr>
        <p:blipFill>
          <a:blip r:embed="rId2"/>
          <a:stretch>
            <a:fillRect/>
          </a:stretch>
        </p:blipFill>
        <p:spPr>
          <a:xfrm>
            <a:off x="4414608" y="167217"/>
            <a:ext cx="1432520" cy="1426691"/>
          </a:xfrm>
          <a:prstGeom prst="rect">
            <a:avLst/>
          </a:prstGeom>
        </p:spPr>
      </p:pic>
      <p:sp>
        <p:nvSpPr>
          <p:cNvPr id="3" name="Arrow: Left-Right 2">
            <a:extLst>
              <a:ext uri="{FF2B5EF4-FFF2-40B4-BE49-F238E27FC236}">
                <a16:creationId xmlns:a16="http://schemas.microsoft.com/office/drawing/2014/main" id="{CD758290-3669-45CE-B1A5-1AEEECD4DE42}"/>
              </a:ext>
            </a:extLst>
          </p:cNvPr>
          <p:cNvSpPr/>
          <p:nvPr/>
        </p:nvSpPr>
        <p:spPr>
          <a:xfrm>
            <a:off x="1719427" y="1904301"/>
            <a:ext cx="8070525" cy="587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4C554AA-D5AD-45BF-8B5C-E9FC49A809D5}"/>
              </a:ext>
            </a:extLst>
          </p:cNvPr>
          <p:cNvSpPr txBox="1"/>
          <p:nvPr/>
        </p:nvSpPr>
        <p:spPr>
          <a:xfrm>
            <a:off x="654341" y="2317815"/>
            <a:ext cx="225663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Centralized</a:t>
            </a:r>
          </a:p>
        </p:txBody>
      </p:sp>
      <p:sp>
        <p:nvSpPr>
          <p:cNvPr id="5" name="TextBox 4">
            <a:extLst>
              <a:ext uri="{FF2B5EF4-FFF2-40B4-BE49-F238E27FC236}">
                <a16:creationId xmlns:a16="http://schemas.microsoft.com/office/drawing/2014/main" id="{DC011540-FE69-4EC6-AE0D-42529E3BD78E}"/>
              </a:ext>
            </a:extLst>
          </p:cNvPr>
          <p:cNvSpPr txBox="1"/>
          <p:nvPr/>
        </p:nvSpPr>
        <p:spPr>
          <a:xfrm>
            <a:off x="7843707" y="2273417"/>
            <a:ext cx="27683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Decentralized</a:t>
            </a:r>
          </a:p>
        </p:txBody>
      </p:sp>
      <p:sp>
        <p:nvSpPr>
          <p:cNvPr id="6" name="TextBox 5">
            <a:extLst>
              <a:ext uri="{FF2B5EF4-FFF2-40B4-BE49-F238E27FC236}">
                <a16:creationId xmlns:a16="http://schemas.microsoft.com/office/drawing/2014/main" id="{271313B0-3832-4F2E-A80A-CA2FD0000222}"/>
              </a:ext>
            </a:extLst>
          </p:cNvPr>
          <p:cNvSpPr txBox="1"/>
          <p:nvPr/>
        </p:nvSpPr>
        <p:spPr>
          <a:xfrm>
            <a:off x="1300294" y="3257381"/>
            <a:ext cx="7927596"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Advantages of centralization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 community of analysts who can share knowledge and best practices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Motive one another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Prioritize and organize the work to be done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Reduce duplication of effort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Standardize how work is done</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92132785-D119-4939-B50C-3B0F3292130D}"/>
              </a:ext>
            </a:extLst>
          </p:cNvPr>
          <p:cNvSpPr/>
          <p:nvPr/>
        </p:nvSpPr>
        <p:spPr>
          <a:xfrm>
            <a:off x="9227890" y="3105835"/>
            <a:ext cx="2155457"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The pros and cons of centralization versus decentralization are largely reversed</a:t>
            </a:r>
          </a:p>
        </p:txBody>
      </p:sp>
    </p:spTree>
    <p:extLst>
      <p:ext uri="{BB962C8B-B14F-4D97-AF65-F5344CB8AC3E}">
        <p14:creationId xmlns:p14="http://schemas.microsoft.com/office/powerpoint/2010/main" val="460409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5303A-89C5-4830-93F8-C736C575A0F8}"/>
              </a:ext>
            </a:extLst>
          </p:cNvPr>
          <p:cNvPicPr>
            <a:picLocks noChangeAspect="1"/>
          </p:cNvPicPr>
          <p:nvPr/>
        </p:nvPicPr>
        <p:blipFill>
          <a:blip r:embed="rId2"/>
          <a:stretch>
            <a:fillRect/>
          </a:stretch>
        </p:blipFill>
        <p:spPr>
          <a:xfrm>
            <a:off x="4414608" y="167217"/>
            <a:ext cx="1432520" cy="1426691"/>
          </a:xfrm>
          <a:prstGeom prst="rect">
            <a:avLst/>
          </a:prstGeom>
        </p:spPr>
      </p:pic>
      <p:sp>
        <p:nvSpPr>
          <p:cNvPr id="3" name="Arrow: Left-Right 2">
            <a:extLst>
              <a:ext uri="{FF2B5EF4-FFF2-40B4-BE49-F238E27FC236}">
                <a16:creationId xmlns:a16="http://schemas.microsoft.com/office/drawing/2014/main" id="{CD758290-3669-45CE-B1A5-1AEEECD4DE42}"/>
              </a:ext>
            </a:extLst>
          </p:cNvPr>
          <p:cNvSpPr/>
          <p:nvPr/>
        </p:nvSpPr>
        <p:spPr>
          <a:xfrm>
            <a:off x="1719427" y="1904301"/>
            <a:ext cx="8070525" cy="587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4C554AA-D5AD-45BF-8B5C-E9FC49A809D5}"/>
              </a:ext>
            </a:extLst>
          </p:cNvPr>
          <p:cNvSpPr txBox="1"/>
          <p:nvPr/>
        </p:nvSpPr>
        <p:spPr>
          <a:xfrm>
            <a:off x="654341" y="2317815"/>
            <a:ext cx="225663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Centralized</a:t>
            </a:r>
          </a:p>
        </p:txBody>
      </p:sp>
      <p:sp>
        <p:nvSpPr>
          <p:cNvPr id="5" name="TextBox 4">
            <a:extLst>
              <a:ext uri="{FF2B5EF4-FFF2-40B4-BE49-F238E27FC236}">
                <a16:creationId xmlns:a16="http://schemas.microsoft.com/office/drawing/2014/main" id="{DC011540-FE69-4EC6-AE0D-42529E3BD78E}"/>
              </a:ext>
            </a:extLst>
          </p:cNvPr>
          <p:cNvSpPr txBox="1"/>
          <p:nvPr/>
        </p:nvSpPr>
        <p:spPr>
          <a:xfrm>
            <a:off x="7843707" y="2273417"/>
            <a:ext cx="27683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Decentralized</a:t>
            </a:r>
          </a:p>
        </p:txBody>
      </p:sp>
      <p:sp>
        <p:nvSpPr>
          <p:cNvPr id="6" name="TextBox 5">
            <a:extLst>
              <a:ext uri="{FF2B5EF4-FFF2-40B4-BE49-F238E27FC236}">
                <a16:creationId xmlns:a16="http://schemas.microsoft.com/office/drawing/2014/main" id="{271313B0-3832-4F2E-A80A-CA2FD0000222}"/>
              </a:ext>
            </a:extLst>
          </p:cNvPr>
          <p:cNvSpPr txBox="1"/>
          <p:nvPr/>
        </p:nvSpPr>
        <p:spPr>
          <a:xfrm>
            <a:off x="1300294" y="3257381"/>
            <a:ext cx="7927596"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Disadvantages of centralization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Lack of business domain knowledge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potential disconnect from business needs, realities, and priorities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real or perceived belief by business unit managers that their analytical projects are not given sufficient priority and delivered in a timely manner</a:t>
            </a:r>
          </a:p>
        </p:txBody>
      </p:sp>
      <p:sp>
        <p:nvSpPr>
          <p:cNvPr id="7" name="TextBox 6">
            <a:extLst>
              <a:ext uri="{FF2B5EF4-FFF2-40B4-BE49-F238E27FC236}">
                <a16:creationId xmlns:a16="http://schemas.microsoft.com/office/drawing/2014/main" id="{7BDA540D-9000-416E-8A70-4B5DD6EFA653}"/>
              </a:ext>
            </a:extLst>
          </p:cNvPr>
          <p:cNvSpPr txBox="1"/>
          <p:nvPr/>
        </p:nvSpPr>
        <p:spPr>
          <a:xfrm>
            <a:off x="9789952" y="3238150"/>
            <a:ext cx="1979802"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The pros and cons of centralization versus decentralization are largely reversed</a:t>
            </a:r>
          </a:p>
        </p:txBody>
      </p:sp>
    </p:spTree>
    <p:extLst>
      <p:ext uri="{BB962C8B-B14F-4D97-AF65-F5344CB8AC3E}">
        <p14:creationId xmlns:p14="http://schemas.microsoft.com/office/powerpoint/2010/main" val="3683902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3156" y="1219200"/>
            <a:ext cx="5116481"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There are various kinds of analytics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3581400"/>
            <a:ext cx="24288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1" y="3581401"/>
            <a:ext cx="3471863"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9769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262"/>
            <a:ext cx="5715000" cy="1043539"/>
          </a:xfrm>
        </p:spPr>
        <p:txBody>
          <a:bodyPr>
            <a:normAutofit/>
          </a:bodyPr>
          <a:lstStyle/>
          <a:p>
            <a:r>
              <a:rPr lang="en-US" sz="4000" dirty="0">
                <a:latin typeface="Arial" panose="020B0604020202020204" pitchFamily="34" charset="0"/>
                <a:cs typeface="Arial" panose="020B0604020202020204" pitchFamily="34" charset="0"/>
              </a:rPr>
              <a:t>Analytics Teams</a:t>
            </a:r>
          </a:p>
        </p:txBody>
      </p:sp>
      <p:sp>
        <p:nvSpPr>
          <p:cNvPr id="4" name="Text Placeholder 3"/>
          <p:cNvSpPr>
            <a:spLocks noGrp="1"/>
          </p:cNvSpPr>
          <p:nvPr>
            <p:ph type="body" sz="half" idx="2"/>
          </p:nvPr>
        </p:nvSpPr>
        <p:spPr>
          <a:xfrm>
            <a:off x="1013988" y="1435101"/>
            <a:ext cx="6148812" cy="4691063"/>
          </a:xfrm>
        </p:spPr>
        <p:txBody>
          <a:bodyPr>
            <a:normAutofit fontScale="92500"/>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Becoming common</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Created to meet needs and seize analytics opportunities</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Team members combine business, data, and analytics skills</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May function like a start up</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Work as a business partner with internal and external customers</a:t>
            </a:r>
          </a:p>
        </p:txBody>
      </p:sp>
      <p:pic>
        <p:nvPicPr>
          <p:cNvPr id="7" name="Content Placeholder 6" descr="A close up of a logo&#10;&#10;Description automatically generated">
            <a:extLst>
              <a:ext uri="{FF2B5EF4-FFF2-40B4-BE49-F238E27FC236}">
                <a16:creationId xmlns:a16="http://schemas.microsoft.com/office/drawing/2014/main" id="{E6ADFE1A-F0EE-4F63-BC02-06B5B8D22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4051" y="2388321"/>
            <a:ext cx="2933700" cy="2209800"/>
          </a:xfrm>
        </p:spPr>
      </p:pic>
    </p:spTree>
    <p:extLst>
      <p:ext uri="{BB962C8B-B14F-4D97-AF65-F5344CB8AC3E}">
        <p14:creationId xmlns:p14="http://schemas.microsoft.com/office/powerpoint/2010/main" val="296175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70029-5F43-417D-A206-1FCF241717B9}"/>
              </a:ext>
            </a:extLst>
          </p:cNvPr>
          <p:cNvPicPr>
            <a:picLocks noChangeAspect="1"/>
          </p:cNvPicPr>
          <p:nvPr/>
        </p:nvPicPr>
        <p:blipFill>
          <a:blip r:embed="rId2"/>
          <a:stretch>
            <a:fillRect/>
          </a:stretch>
        </p:blipFill>
        <p:spPr>
          <a:xfrm>
            <a:off x="4581331" y="1738118"/>
            <a:ext cx="2905126" cy="1571625"/>
          </a:xfrm>
          <a:prstGeom prst="rect">
            <a:avLst/>
          </a:prstGeom>
        </p:spPr>
      </p:pic>
      <p:sp>
        <p:nvSpPr>
          <p:cNvPr id="3" name="TextBox 2">
            <a:extLst>
              <a:ext uri="{FF2B5EF4-FFF2-40B4-BE49-F238E27FC236}">
                <a16:creationId xmlns:a16="http://schemas.microsoft.com/office/drawing/2014/main" id="{1CE37EED-FED3-4348-97FD-2B18E3E3C64F}"/>
              </a:ext>
            </a:extLst>
          </p:cNvPr>
          <p:cNvSpPr txBox="1"/>
          <p:nvPr/>
        </p:nvSpPr>
        <p:spPr>
          <a:xfrm>
            <a:off x="1632857" y="4702629"/>
            <a:ext cx="264989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Credit Reports</a:t>
            </a:r>
          </a:p>
        </p:txBody>
      </p:sp>
      <p:sp>
        <p:nvSpPr>
          <p:cNvPr id="4" name="TextBox 3">
            <a:extLst>
              <a:ext uri="{FF2B5EF4-FFF2-40B4-BE49-F238E27FC236}">
                <a16:creationId xmlns:a16="http://schemas.microsoft.com/office/drawing/2014/main" id="{C0839700-51B7-4E0A-B300-9C83454373AD}"/>
              </a:ext>
            </a:extLst>
          </p:cNvPr>
          <p:cNvSpPr txBox="1"/>
          <p:nvPr/>
        </p:nvSpPr>
        <p:spPr>
          <a:xfrm>
            <a:off x="5169159" y="4702629"/>
            <a:ext cx="227667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Credit Scores</a:t>
            </a:r>
          </a:p>
        </p:txBody>
      </p:sp>
      <p:sp>
        <p:nvSpPr>
          <p:cNvPr id="5" name="TextBox 4">
            <a:extLst>
              <a:ext uri="{FF2B5EF4-FFF2-40B4-BE49-F238E27FC236}">
                <a16:creationId xmlns:a16="http://schemas.microsoft.com/office/drawing/2014/main" id="{5D8F2A4B-4EC4-4B06-8AC6-C3AEE22C463F}"/>
              </a:ext>
            </a:extLst>
          </p:cNvPr>
          <p:cNvSpPr txBox="1"/>
          <p:nvPr/>
        </p:nvSpPr>
        <p:spPr>
          <a:xfrm>
            <a:off x="8182947" y="4637315"/>
            <a:ext cx="237619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Custom Applications</a:t>
            </a:r>
          </a:p>
        </p:txBody>
      </p:sp>
      <p:pic>
        <p:nvPicPr>
          <p:cNvPr id="8" name="Picture 7" descr="A sign on the side of a building&#10;&#10;Description automatically generated">
            <a:extLst>
              <a:ext uri="{FF2B5EF4-FFF2-40B4-BE49-F238E27FC236}">
                <a16:creationId xmlns:a16="http://schemas.microsoft.com/office/drawing/2014/main" id="{26AFD94F-8F1B-4211-BA1F-F3165D320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241" y="1738117"/>
            <a:ext cx="2905125" cy="1571625"/>
          </a:xfrm>
          <a:prstGeom prst="rect">
            <a:avLst/>
          </a:prstGeom>
        </p:spPr>
      </p:pic>
      <p:pic>
        <p:nvPicPr>
          <p:cNvPr id="10" name="Picture 9" descr="A picture containing grass, outdoor, building, cake&#10;&#10;Description automatically generated">
            <a:extLst>
              <a:ext uri="{FF2B5EF4-FFF2-40B4-BE49-F238E27FC236}">
                <a16:creationId xmlns:a16="http://schemas.microsoft.com/office/drawing/2014/main" id="{6DB6FAF1-2F2F-4337-BFE9-C55A081CF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411" y="1755556"/>
            <a:ext cx="2933700" cy="1562100"/>
          </a:xfrm>
          <a:prstGeom prst="rect">
            <a:avLst/>
          </a:prstGeom>
        </p:spPr>
      </p:pic>
      <p:sp>
        <p:nvSpPr>
          <p:cNvPr id="11" name="TextBox 10">
            <a:extLst>
              <a:ext uri="{FF2B5EF4-FFF2-40B4-BE49-F238E27FC236}">
                <a16:creationId xmlns:a16="http://schemas.microsoft.com/office/drawing/2014/main" id="{984B6F4B-BE0F-4A9C-8465-35B400B4ACA8}"/>
              </a:ext>
            </a:extLst>
          </p:cNvPr>
          <p:cNvSpPr txBox="1"/>
          <p:nvPr/>
        </p:nvSpPr>
        <p:spPr>
          <a:xfrm>
            <a:off x="2659311" y="522514"/>
            <a:ext cx="581288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Major Credit Bureaus</a:t>
            </a:r>
          </a:p>
        </p:txBody>
      </p:sp>
      <p:sp>
        <p:nvSpPr>
          <p:cNvPr id="12" name="TextBox 11">
            <a:extLst>
              <a:ext uri="{FF2B5EF4-FFF2-40B4-BE49-F238E27FC236}">
                <a16:creationId xmlns:a16="http://schemas.microsoft.com/office/drawing/2014/main" id="{FEC1E98C-71D8-48C5-991E-4859F8B9C573}"/>
              </a:ext>
            </a:extLst>
          </p:cNvPr>
          <p:cNvSpPr txBox="1"/>
          <p:nvPr/>
        </p:nvSpPr>
        <p:spPr>
          <a:xfrm>
            <a:off x="3565321" y="3984771"/>
            <a:ext cx="447972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Services Provided</a:t>
            </a:r>
          </a:p>
        </p:txBody>
      </p:sp>
    </p:spTree>
    <p:extLst>
      <p:ext uri="{BB962C8B-B14F-4D97-AF65-F5344CB8AC3E}">
        <p14:creationId xmlns:p14="http://schemas.microsoft.com/office/powerpoint/2010/main" val="2319478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0247"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248"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1047280" y="759805"/>
            <a:ext cx="10306520" cy="1325563"/>
          </a:xfrm>
        </p:spPr>
        <p:txBody>
          <a:bodyPr vert="horz" lIns="91440" tIns="45720" rIns="91440" bIns="45720" rtlCol="0" anchor="ctr">
            <a:normAutofit/>
          </a:bodyPr>
          <a:lstStyle/>
          <a:p>
            <a:pPr>
              <a:lnSpc>
                <a:spcPct val="90000"/>
              </a:lnSpc>
            </a:pPr>
            <a:r>
              <a:rPr lang="en-US" sz="4000">
                <a:solidFill>
                  <a:srgbClr val="FFFFFF"/>
                </a:solidFill>
              </a:rPr>
              <a:t>The Solutions Delivery Team at Equifax</a:t>
            </a:r>
          </a:p>
        </p:txBody>
      </p:sp>
      <p:sp>
        <p:nvSpPr>
          <p:cNvPr id="4" name="Text Placeholder 3"/>
          <p:cNvSpPr>
            <a:spLocks noGrp="1"/>
          </p:cNvSpPr>
          <p:nvPr>
            <p:ph type="body" sz="half" idx="2"/>
          </p:nvPr>
        </p:nvSpPr>
        <p:spPr>
          <a:xfrm>
            <a:off x="1119322" y="2558628"/>
            <a:ext cx="4673183" cy="3563159"/>
          </a:xfrm>
        </p:spPr>
        <p:txBody>
          <a:bodyPr vert="horz" lIns="91440" tIns="45720" rIns="91440" bIns="45720" rtlCol="0">
            <a:noAutofit/>
          </a:bodyPr>
          <a:lstStyle/>
          <a:p>
            <a:pPr marL="457200" indent="-228600">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Works directly with customers on analytics applications</a:t>
            </a:r>
          </a:p>
          <a:p>
            <a:pPr marL="457200" indent="-228600">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Team members have backgrounds in business, IT, data, and BI, and have access to data scientists </a:t>
            </a:r>
          </a:p>
          <a:p>
            <a:pPr marL="457200" indent="-228600">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Helps customers use the Equifax analytics platform and build and configure applications</a:t>
            </a:r>
          </a:p>
        </p:txBody>
      </p:sp>
      <p:pic>
        <p:nvPicPr>
          <p:cNvPr id="1024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2242" r="12288" b="2"/>
          <a:stretch/>
        </p:blipFill>
        <p:spPr bwMode="auto">
          <a:xfrm>
            <a:off x="6098892" y="2492376"/>
            <a:ext cx="4802404" cy="35633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5570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7848600" cy="1162050"/>
          </a:xfrm>
        </p:spPr>
        <p:txBody>
          <a:bodyPr>
            <a:noAutofit/>
          </a:bodyPr>
          <a:lstStyle/>
          <a:p>
            <a:r>
              <a:rPr lang="en-US" sz="4000" dirty="0">
                <a:latin typeface="Arial" panose="020B0604020202020204" pitchFamily="34" charset="0"/>
                <a:cs typeface="Arial" panose="020B0604020202020204" pitchFamily="34" charset="0"/>
              </a:rPr>
              <a:t>Auto Consumer Prospecting</a:t>
            </a:r>
          </a:p>
        </p:txBody>
      </p:sp>
      <p:sp>
        <p:nvSpPr>
          <p:cNvPr id="4" name="Text Placeholder 3"/>
          <p:cNvSpPr>
            <a:spLocks noGrp="1"/>
          </p:cNvSpPr>
          <p:nvPr>
            <p:ph type="body" sz="half" idx="2"/>
          </p:nvPr>
        </p:nvSpPr>
        <p:spPr>
          <a:xfrm>
            <a:off x="620785" y="1600201"/>
            <a:ext cx="7111929" cy="4691063"/>
          </a:xfrm>
        </p:spPr>
        <p:txBody>
          <a:bodyPr>
            <a:norm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Used by car dealers, banks, and credit unions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Predicts who is most likely to buy/get a car loan</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Qualifies leads using different parameters – credit score, driving distance or time</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Customized according to the customers’ needs and specs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pic>
        <p:nvPicPr>
          <p:cNvPr id="1229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15263" y="2686051"/>
            <a:ext cx="25146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6001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E3486B-84E9-F643-773C-4401887832C4}"/>
              </a:ext>
            </a:extLst>
          </p:cNvPr>
          <p:cNvSpPr txBox="1"/>
          <p:nvPr/>
        </p:nvSpPr>
        <p:spPr>
          <a:xfrm>
            <a:off x="2795258" y="1897630"/>
            <a:ext cx="6097508" cy="2800767"/>
          </a:xfrm>
          <a:prstGeom prst="rect">
            <a:avLst/>
          </a:prstGeom>
          <a:noFill/>
        </p:spPr>
        <p:txBody>
          <a:bodyPr wrap="square">
            <a:spAutoFit/>
          </a:bodyPr>
          <a:lstStyle/>
          <a:p>
            <a:pPr algn="ctr"/>
            <a:r>
              <a:rPr lang="en-US" sz="4400" b="1" dirty="0">
                <a:latin typeface="Arial" panose="020B0604020202020204" pitchFamily="34" charset="0"/>
                <a:cs typeface="Arial" panose="020B0604020202020204" pitchFamily="34" charset="0"/>
              </a:rPr>
              <a:t>How Was the Company You Worked for Organized for Analytics?</a:t>
            </a:r>
          </a:p>
        </p:txBody>
      </p:sp>
    </p:spTree>
    <p:extLst>
      <p:ext uri="{BB962C8B-B14F-4D97-AF65-F5344CB8AC3E}">
        <p14:creationId xmlns:p14="http://schemas.microsoft.com/office/powerpoint/2010/main" val="3803589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55DD-3084-1730-6265-455CDE4FFA9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Finding a Good Data Science Job</a:t>
            </a:r>
          </a:p>
        </p:txBody>
      </p:sp>
      <p:sp>
        <p:nvSpPr>
          <p:cNvPr id="3" name="Content Placeholder 2">
            <a:extLst>
              <a:ext uri="{FF2B5EF4-FFF2-40B4-BE49-F238E27FC236}">
                <a16:creationId xmlns:a16="http://schemas.microsoft.com/office/drawing/2014/main" id="{27D6882F-51E4-FF87-F4EC-27127948AE42}"/>
              </a:ext>
            </a:extLst>
          </p:cNvPr>
          <p:cNvSpPr>
            <a:spLocks noGrp="1"/>
          </p:cNvSpPr>
          <p:nvPr>
            <p:ph idx="1"/>
          </p:nvPr>
        </p:nvSpPr>
        <p:spPr>
          <a:xfrm>
            <a:off x="838200" y="1825625"/>
            <a:ext cx="6866299" cy="2447611"/>
          </a:xfrm>
        </p:spPr>
        <p:txBody>
          <a:bodyPr>
            <a:normAutofit/>
          </a:bodyPr>
          <a:lstStyle/>
          <a:p>
            <a:r>
              <a:rPr lang="en-US" sz="3200" dirty="0">
                <a:latin typeface="Arial" panose="020B0604020202020204" pitchFamily="34" charset="0"/>
                <a:cs typeface="Arial" panose="020B0604020202020204" pitchFamily="34" charset="0"/>
              </a:rPr>
              <a:t>One study found that data scientists spent 1.5 hours a week looking at other jobs</a:t>
            </a:r>
          </a:p>
          <a:p>
            <a:r>
              <a:rPr kumimoji="0" lang="en-US" sz="3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What’s going on and what are the implications?</a:t>
            </a:r>
            <a:endParaRPr lang="en-US" sz="3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1B53830-55D9-3BB6-FDB9-67D6F539DE36}"/>
              </a:ext>
            </a:extLst>
          </p:cNvPr>
          <p:cNvPicPr>
            <a:picLocks noChangeAspect="1"/>
          </p:cNvPicPr>
          <p:nvPr/>
        </p:nvPicPr>
        <p:blipFill>
          <a:blip r:embed="rId2"/>
          <a:stretch>
            <a:fillRect/>
          </a:stretch>
        </p:blipFill>
        <p:spPr>
          <a:xfrm>
            <a:off x="7460054" y="3956364"/>
            <a:ext cx="4387913" cy="2645848"/>
          </a:xfrm>
          <a:prstGeom prst="rect">
            <a:avLst/>
          </a:prstGeom>
        </p:spPr>
      </p:pic>
    </p:spTree>
    <p:extLst>
      <p:ext uri="{BB962C8B-B14F-4D97-AF65-F5344CB8AC3E}">
        <p14:creationId xmlns:p14="http://schemas.microsoft.com/office/powerpoint/2010/main" val="3470437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240" y="273050"/>
            <a:ext cx="9609310" cy="1162050"/>
          </a:xfrm>
        </p:spPr>
        <p:txBody>
          <a:bodyPr>
            <a:noAutofit/>
          </a:bodyPr>
          <a:lstStyle/>
          <a:p>
            <a:r>
              <a:rPr lang="en-US" sz="4400" b="1" dirty="0">
                <a:latin typeface="Arial" panose="020B0604020202020204" pitchFamily="34" charset="0"/>
                <a:cs typeface="Arial" panose="020B0604020202020204" pitchFamily="34" charset="0"/>
              </a:rPr>
              <a:t>Why Data Scientists Change Jobs</a:t>
            </a:r>
          </a:p>
        </p:txBody>
      </p:sp>
      <p:sp>
        <p:nvSpPr>
          <p:cNvPr id="4" name="Text Placeholder 3"/>
          <p:cNvSpPr>
            <a:spLocks noGrp="1"/>
          </p:cNvSpPr>
          <p:nvPr>
            <p:ph type="body" sz="half" idx="2"/>
          </p:nvPr>
        </p:nvSpPr>
        <p:spPr>
          <a:xfrm>
            <a:off x="1249960" y="1828801"/>
            <a:ext cx="6446240" cy="4310063"/>
          </a:xfrm>
        </p:spPr>
        <p:txBody>
          <a:bodyPr>
            <a:normAutofit/>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The work doesn’t match expectations</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The politics involved</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Being the go-to person for anything involving data</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Being on an isolated data science team</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48600" y="3124200"/>
            <a:ext cx="264795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079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Arial" panose="020B0604020202020204" pitchFamily="34" charset="0"/>
                <a:cs typeface="Arial" panose="020B0604020202020204" pitchFamily="34" charset="0"/>
              </a:rPr>
              <a:t>The Takeaways</a:t>
            </a:r>
          </a:p>
        </p:txBody>
      </p:sp>
      <p:sp>
        <p:nvSpPr>
          <p:cNvPr id="3" name="Content Placeholder 2"/>
          <p:cNvSpPr>
            <a:spLocks noGrp="1"/>
          </p:cNvSpPr>
          <p:nvPr>
            <p:ph idx="1"/>
          </p:nvPr>
        </p:nvSpPr>
        <p:spPr/>
        <p:txBody>
          <a:bodyPr>
            <a:normAutofit lnSpcReduction="10000"/>
          </a:bodyPr>
          <a:lstStyle/>
          <a:p>
            <a:r>
              <a:rPr lang="en-US" sz="3200" dirty="0">
                <a:latin typeface="Arial" panose="020B0604020202020204" pitchFamily="34" charset="0"/>
                <a:cs typeface="Arial" panose="020B0604020202020204" pitchFamily="34" charset="0"/>
              </a:rPr>
              <a:t>Not all data science work is solving cool problems</a:t>
            </a:r>
          </a:p>
          <a:p>
            <a:r>
              <a:rPr lang="en-US" sz="3200" dirty="0">
                <a:latin typeface="Arial" panose="020B0604020202020204" pitchFamily="34" charset="0"/>
                <a:cs typeface="Arial" panose="020B0604020202020204" pitchFamily="34" charset="0"/>
              </a:rPr>
              <a:t>Be prepared to do a variety of work</a:t>
            </a:r>
          </a:p>
          <a:p>
            <a:r>
              <a:rPr lang="en-US" sz="3200" dirty="0">
                <a:latin typeface="Arial" panose="020B0604020202020204" pitchFamily="34" charset="0"/>
                <a:cs typeface="Arial" panose="020B0604020202020204" pitchFamily="34" charset="0"/>
              </a:rPr>
              <a:t>Companies may not have a good understanding of data science</a:t>
            </a:r>
          </a:p>
          <a:p>
            <a:r>
              <a:rPr lang="en-US" sz="3200" dirty="0">
                <a:latin typeface="Arial" panose="020B0604020202020204" pitchFamily="34" charset="0"/>
                <a:cs typeface="Arial" panose="020B0604020202020204" pitchFamily="34" charset="0"/>
              </a:rPr>
              <a:t>Companies may not have a good data science infrastructure</a:t>
            </a:r>
          </a:p>
          <a:p>
            <a:r>
              <a:rPr lang="en-US" sz="3200" dirty="0">
                <a:latin typeface="Arial" panose="020B0604020202020204" pitchFamily="34" charset="0"/>
                <a:cs typeface="Arial" panose="020B0604020202020204" pitchFamily="34" charset="0"/>
              </a:rPr>
              <a:t>All jobs involve politics</a:t>
            </a:r>
          </a:p>
          <a:p>
            <a:r>
              <a:rPr lang="en-US" sz="3200" dirty="0">
                <a:latin typeface="Arial" panose="020B0604020202020204" pitchFamily="34" charset="0"/>
                <a:cs typeface="Arial" panose="020B0604020202020204" pitchFamily="34" charset="0"/>
              </a:rPr>
              <a:t>Pick your company carefully based on your skills and interests</a:t>
            </a:r>
          </a:p>
        </p:txBody>
      </p:sp>
    </p:spTree>
    <p:extLst>
      <p:ext uri="{BB962C8B-B14F-4D97-AF65-F5344CB8AC3E}">
        <p14:creationId xmlns:p14="http://schemas.microsoft.com/office/powerpoint/2010/main" val="315305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1B59-FFBF-483F-81B9-924F85CB9F8A}"/>
              </a:ext>
            </a:extLst>
          </p:cNvPr>
          <p:cNvSpPr>
            <a:spLocks noGrp="1"/>
          </p:cNvSpPr>
          <p:nvPr>
            <p:ph type="title"/>
          </p:nvPr>
        </p:nvSpPr>
        <p:spPr>
          <a:xfrm>
            <a:off x="1970314" y="427037"/>
            <a:ext cx="8229600" cy="1143000"/>
          </a:xfrm>
        </p:spPr>
        <p:txBody>
          <a:bodyPr>
            <a:normAutofit fontScale="90000"/>
          </a:bodyPr>
          <a:lstStyle/>
          <a:p>
            <a:pPr algn="l"/>
            <a:r>
              <a:rPr lang="en-US" b="1" dirty="0">
                <a:latin typeface="Arial" panose="020B0604020202020204" pitchFamily="34" charset="0"/>
                <a:cs typeface="Arial" panose="020B0604020202020204" pitchFamily="34" charset="0"/>
              </a:rPr>
              <a:t>How to Recognize a Good Data Scientist Job From a Bad One</a:t>
            </a:r>
          </a:p>
        </p:txBody>
      </p:sp>
      <p:sp>
        <p:nvSpPr>
          <p:cNvPr id="3" name="Content Placeholder 2">
            <a:extLst>
              <a:ext uri="{FF2B5EF4-FFF2-40B4-BE49-F238E27FC236}">
                <a16:creationId xmlns:a16="http://schemas.microsoft.com/office/drawing/2014/main" id="{5D7295B0-C743-47C5-9EC8-2EFD813DB2CA}"/>
              </a:ext>
            </a:extLst>
          </p:cNvPr>
          <p:cNvSpPr>
            <a:spLocks noGrp="1"/>
          </p:cNvSpPr>
          <p:nvPr>
            <p:ph idx="1"/>
          </p:nvPr>
        </p:nvSpPr>
        <p:spPr>
          <a:xfrm>
            <a:off x="629175" y="1795245"/>
            <a:ext cx="6585358" cy="4635720"/>
          </a:xfrm>
        </p:spPr>
        <p:txBody>
          <a:bodyPr>
            <a:normAutofit fontScale="92500" lnSpcReduction="10000"/>
          </a:bodyPr>
          <a:lstStyle/>
          <a:p>
            <a:r>
              <a:rPr lang="en-US" sz="2800" dirty="0">
                <a:solidFill>
                  <a:srgbClr val="111111"/>
                </a:solidFill>
                <a:latin typeface="Arial" panose="020B0604020202020204" pitchFamily="34" charset="0"/>
                <a:cs typeface="Arial" panose="020B0604020202020204" pitchFamily="34" charset="0"/>
              </a:rPr>
              <a:t>The job description correctly uses data science terminology</a:t>
            </a:r>
          </a:p>
          <a:p>
            <a:r>
              <a:rPr lang="en-US" sz="2800" dirty="0">
                <a:solidFill>
                  <a:srgbClr val="111111"/>
                </a:solidFill>
                <a:latin typeface="Arial" panose="020B0604020202020204" pitchFamily="34" charset="0"/>
                <a:cs typeface="Arial" panose="020B0604020202020204" pitchFamily="34" charset="0"/>
              </a:rPr>
              <a:t>A hands-on test is part of the hiring process</a:t>
            </a:r>
          </a:p>
          <a:p>
            <a:r>
              <a:rPr lang="en-US" sz="2800" dirty="0">
                <a:solidFill>
                  <a:srgbClr val="111111"/>
                </a:solidFill>
                <a:latin typeface="Arial" panose="020B0604020202020204" pitchFamily="34" charset="0"/>
                <a:cs typeface="Arial" panose="020B0604020202020204" pitchFamily="34" charset="0"/>
              </a:rPr>
              <a:t>There are concrete details instead of repetitive buzzwords</a:t>
            </a:r>
          </a:p>
          <a:p>
            <a:r>
              <a:rPr lang="en-US" sz="2800" dirty="0">
                <a:solidFill>
                  <a:srgbClr val="111111"/>
                </a:solidFill>
                <a:latin typeface="Arial" panose="020B0604020202020204" pitchFamily="34" charset="0"/>
                <a:cs typeface="Arial" panose="020B0604020202020204" pitchFamily="34" charset="0"/>
              </a:rPr>
              <a:t>The company is open to you finishing current obligations before starting</a:t>
            </a:r>
          </a:p>
          <a:p>
            <a:r>
              <a:rPr lang="en-US" sz="2800" dirty="0">
                <a:solidFill>
                  <a:srgbClr val="111111"/>
                </a:solidFill>
                <a:latin typeface="Arial" panose="020B0604020202020204" pitchFamily="34" charset="0"/>
                <a:cs typeface="Arial" panose="020B0604020202020204" pitchFamily="34" charset="0"/>
              </a:rPr>
              <a:t>The company mentions a data science team</a:t>
            </a:r>
          </a:p>
          <a:p>
            <a:r>
              <a:rPr lang="en-US" sz="2800" dirty="0">
                <a:solidFill>
                  <a:srgbClr val="111111"/>
                </a:solidFill>
                <a:latin typeface="Arial" panose="020B0604020202020204" pitchFamily="34" charset="0"/>
                <a:cs typeface="Arial" panose="020B0604020202020204" pitchFamily="34" charset="0"/>
              </a:rPr>
              <a:t>The company is well-reviewed</a:t>
            </a:r>
          </a:p>
          <a:p>
            <a:endParaRPr lang="en-US" sz="2800" dirty="0">
              <a:solidFill>
                <a:srgbClr val="111111"/>
              </a:solidFill>
              <a:latin typeface="Open Sans"/>
            </a:endParaRPr>
          </a:p>
          <a:p>
            <a:endParaRPr lang="en-US" sz="2800" dirty="0">
              <a:solidFill>
                <a:srgbClr val="111111"/>
              </a:solidFill>
              <a:latin typeface="Arial" panose="020B0604020202020204" pitchFamily="34" charset="0"/>
              <a:cs typeface="Arial" panose="020B0604020202020204" pitchFamily="34" charset="0"/>
            </a:endParaRPr>
          </a:p>
          <a:p>
            <a:endParaRPr lang="en-US" dirty="0"/>
          </a:p>
        </p:txBody>
      </p:sp>
      <p:pic>
        <p:nvPicPr>
          <p:cNvPr id="1026" name="Picture 2" descr="Cartoon Data Science Interview | Data scientist, Data science, Big data">
            <a:extLst>
              <a:ext uri="{FF2B5EF4-FFF2-40B4-BE49-F238E27FC236}">
                <a16:creationId xmlns:a16="http://schemas.microsoft.com/office/drawing/2014/main" id="{48F4EBA3-0546-8C47-B81F-9E8B872C1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851" y="1967707"/>
            <a:ext cx="459105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1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27036"/>
            <a:ext cx="10972800" cy="1143000"/>
          </a:xfrm>
        </p:spPr>
        <p:txBody>
          <a:bodyPr>
            <a:noAutofit/>
          </a:bodyPr>
          <a:lstStyle/>
          <a:p>
            <a:r>
              <a:rPr lang="en-US" sz="4000" b="1" dirty="0">
                <a:latin typeface="Arial" panose="020B0604020202020204" pitchFamily="34" charset="0"/>
                <a:cs typeface="Arial" panose="020B0604020202020204" pitchFamily="34" charset="0"/>
              </a:rPr>
              <a:t>Resources to Learn and Keep Up with the Data Science Field</a:t>
            </a:r>
          </a:p>
        </p:txBody>
      </p:sp>
      <p:sp>
        <p:nvSpPr>
          <p:cNvPr id="3" name="Content Placeholder 2"/>
          <p:cNvSpPr>
            <a:spLocks noGrp="1"/>
          </p:cNvSpPr>
          <p:nvPr>
            <p:ph idx="1"/>
          </p:nvPr>
        </p:nvSpPr>
        <p:spPr>
          <a:xfrm>
            <a:off x="516293" y="2057399"/>
            <a:ext cx="10972800" cy="4525963"/>
          </a:xfrm>
        </p:spPr>
        <p:txBody>
          <a:bodyPr>
            <a:normAutofit/>
          </a:bodyPr>
          <a:lstStyle/>
          <a:p>
            <a:pPr>
              <a:lnSpc>
                <a:spcPct val="110000"/>
              </a:lnSpc>
            </a:pPr>
            <a:r>
              <a:rPr lang="en-US" dirty="0" err="1">
                <a:solidFill>
                  <a:srgbClr val="C00000"/>
                </a:solidFill>
                <a:latin typeface="Arial" panose="020B0604020202020204" pitchFamily="34" charset="0"/>
                <a:cs typeface="Arial" panose="020B0604020202020204" pitchFamily="34" charset="0"/>
              </a:rPr>
              <a:t>KDNuggets</a:t>
            </a:r>
            <a:r>
              <a:rPr lang="en-US" dirty="0">
                <a:latin typeface="Arial" panose="020B0604020202020204" pitchFamily="34" charset="0"/>
                <a:cs typeface="Arial" panose="020B0604020202020204" pitchFamily="34" charset="0"/>
              </a:rPr>
              <a:t> at </a:t>
            </a:r>
            <a:r>
              <a:rPr lang="en-US" dirty="0">
                <a:latin typeface="Arial" panose="020B0604020202020204" pitchFamily="34" charset="0"/>
                <a:cs typeface="Arial" panose="020B0604020202020204" pitchFamily="34" charset="0"/>
                <a:hlinkClick r:id="rId3"/>
              </a:rPr>
              <a:t>www.kdnuggets.com</a:t>
            </a:r>
            <a:r>
              <a:rPr lang="en-US" dirty="0">
                <a:latin typeface="Arial" panose="020B0604020202020204" pitchFamily="34" charset="0"/>
                <a:cs typeface="Arial" panose="020B0604020202020204" pitchFamily="34" charset="0"/>
              </a:rPr>
              <a:t>. Subscribe and receive a daily newsfeed of top stories, software, courses, employment opportunities, meetings, tutorials, and more</a:t>
            </a:r>
          </a:p>
          <a:p>
            <a:pPr>
              <a:lnSpc>
                <a:spcPct val="110000"/>
              </a:lnSpc>
            </a:pPr>
            <a:r>
              <a:rPr lang="en-US" dirty="0">
                <a:solidFill>
                  <a:srgbClr val="C00000"/>
                </a:solidFill>
                <a:latin typeface="Arial" panose="020B0604020202020204" pitchFamily="34" charset="0"/>
                <a:cs typeface="Arial" panose="020B0604020202020204" pitchFamily="34" charset="0"/>
              </a:rPr>
              <a:t>Eckerson Group </a:t>
            </a:r>
            <a:r>
              <a:rPr lang="en-US" dirty="0">
                <a:latin typeface="Arial" panose="020B0604020202020204" pitchFamily="34" charset="0"/>
                <a:cs typeface="Arial" panose="020B0604020202020204" pitchFamily="34" charset="0"/>
              </a:rPr>
              <a:t>at </a:t>
            </a:r>
            <a:r>
              <a:rPr lang="en-US" dirty="0">
                <a:latin typeface="Arial" panose="020B0604020202020204" pitchFamily="34" charset="0"/>
                <a:cs typeface="Arial" panose="020B0604020202020204" pitchFamily="34" charset="0"/>
                <a:hlinkClick r:id="rId4"/>
              </a:rPr>
              <a:t>www.eckerson.com</a:t>
            </a:r>
            <a:r>
              <a:rPr lang="en-US" dirty="0">
                <a:latin typeface="Arial" panose="020B0604020202020204" pitchFamily="34" charset="0"/>
                <a:cs typeface="Arial" panose="020B0604020202020204" pitchFamily="34" charset="0"/>
              </a:rPr>
              <a:t>. Subscribe and receive </a:t>
            </a:r>
            <a:r>
              <a:rPr lang="en-US" dirty="0">
                <a:latin typeface="Arial" panose="020B0604020202020204" pitchFamily="34" charset="0"/>
                <a:ea typeface="Calibri"/>
                <a:cs typeface="Arial" panose="020B0604020202020204" pitchFamily="34" charset="0"/>
              </a:rPr>
              <a:t>articles on current topics, white papers, webinars, research reports, and more </a:t>
            </a:r>
          </a:p>
          <a:p>
            <a:pPr>
              <a:lnSpc>
                <a:spcPct val="110000"/>
              </a:lnSpc>
            </a:pPr>
            <a:r>
              <a:rPr lang="en-US" dirty="0">
                <a:solidFill>
                  <a:srgbClr val="C00000"/>
                </a:solidFill>
                <a:latin typeface="Arial" panose="020B0604020202020204" pitchFamily="34" charset="0"/>
                <a:ea typeface="Calibri"/>
                <a:cs typeface="Arial" panose="020B0604020202020204" pitchFamily="34" charset="0"/>
              </a:rPr>
              <a:t>Various AI emails and podcasts</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7703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1"/>
          <p:cNvSpPr txBox="1">
            <a:spLocks noChangeArrowheads="1"/>
          </p:cNvSpPr>
          <p:nvPr/>
        </p:nvSpPr>
        <p:spPr bwMode="auto">
          <a:xfrm>
            <a:off x="2514600" y="990600"/>
            <a:ext cx="7315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1200" cap="none" spc="0" normalizeH="0" baseline="0" noProof="0" dirty="0">
                <a:ln>
                  <a:noFill/>
                </a:ln>
                <a:solidFill>
                  <a:prstClr val="black"/>
                </a:solidFill>
                <a:effectLst/>
                <a:uLnTx/>
                <a:uFillTx/>
                <a:latin typeface="Arial" charset="0"/>
                <a:ea typeface="+mn-ea"/>
                <a:cs typeface="+mn-cs"/>
              </a:rPr>
              <a:t>Descriptive Analytics</a:t>
            </a:r>
          </a:p>
        </p:txBody>
      </p:sp>
      <p:pic>
        <p:nvPicPr>
          <p:cNvPr id="24579" name="Picture 2" descr="dashboar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209801"/>
            <a:ext cx="24574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descr="data visualizatio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572001"/>
            <a:ext cx="25146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4" descr="Olap report.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2438401"/>
            <a:ext cx="301942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5"/>
          <p:cNvSpPr txBox="1">
            <a:spLocks noChangeArrowheads="1"/>
          </p:cNvSpPr>
          <p:nvPr/>
        </p:nvSpPr>
        <p:spPr bwMode="auto">
          <a:xfrm>
            <a:off x="5257800" y="4648201"/>
            <a:ext cx="5867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srgbClr val="FF0000"/>
                </a:solidFill>
                <a:effectLst/>
                <a:uLnTx/>
                <a:uFillTx/>
                <a:latin typeface="Arial" charset="0"/>
                <a:ea typeface="+mn-ea"/>
                <a:cs typeface="+mn-cs"/>
              </a:rPr>
              <a:t>What has occurred? </a:t>
            </a:r>
          </a:p>
        </p:txBody>
      </p:sp>
    </p:spTree>
    <p:extLst>
      <p:ext uri="{BB962C8B-B14F-4D97-AF65-F5344CB8AC3E}">
        <p14:creationId xmlns:p14="http://schemas.microsoft.com/office/powerpoint/2010/main" val="210039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
          <p:cNvSpPr txBox="1">
            <a:spLocks noChangeArrowheads="1"/>
          </p:cNvSpPr>
          <p:nvPr/>
        </p:nvSpPr>
        <p:spPr bwMode="auto">
          <a:xfrm>
            <a:off x="2667001" y="457200"/>
            <a:ext cx="709702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1200" cap="none" spc="0" normalizeH="0" baseline="0" noProof="0" dirty="0">
                <a:ln>
                  <a:noFill/>
                </a:ln>
                <a:solidFill>
                  <a:prstClr val="black"/>
                </a:solidFill>
                <a:effectLst/>
                <a:uLnTx/>
                <a:uFillTx/>
                <a:latin typeface="Arial" charset="0"/>
                <a:ea typeface="+mn-ea"/>
                <a:cs typeface="+mn-cs"/>
              </a:rPr>
              <a:t>Predictive Analytics</a:t>
            </a:r>
          </a:p>
        </p:txBody>
      </p:sp>
      <p:pic>
        <p:nvPicPr>
          <p:cNvPr id="25603" name="Picture 2" descr="sas enterprise miner.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8722" y="2407118"/>
            <a:ext cx="3505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3" descr="regression lin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590801"/>
            <a:ext cx="3505200"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4"/>
          <p:cNvSpPr txBox="1">
            <a:spLocks noChangeArrowheads="1"/>
          </p:cNvSpPr>
          <p:nvPr/>
        </p:nvSpPr>
        <p:spPr bwMode="auto">
          <a:xfrm>
            <a:off x="1981200" y="5410201"/>
            <a:ext cx="419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srgbClr val="FF0000"/>
                </a:solidFill>
                <a:effectLst/>
                <a:uLnTx/>
                <a:uFillTx/>
                <a:latin typeface="Arial" charset="0"/>
                <a:ea typeface="+mn-ea"/>
                <a:cs typeface="+mn-cs"/>
              </a:rPr>
              <a:t>What will occur? </a:t>
            </a:r>
          </a:p>
        </p:txBody>
      </p:sp>
      <p:sp>
        <p:nvSpPr>
          <p:cNvPr id="2" name="TextBox 1"/>
          <p:cNvSpPr txBox="1"/>
          <p:nvPr/>
        </p:nvSpPr>
        <p:spPr>
          <a:xfrm>
            <a:off x="3276600" y="1524000"/>
            <a:ext cx="5867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30A0"/>
                </a:solidFill>
                <a:effectLst/>
                <a:uLnTx/>
                <a:uFillTx/>
                <a:latin typeface="Arial"/>
                <a:ea typeface="+mn-ea"/>
                <a:cs typeface="+mn-cs"/>
              </a:rPr>
              <a:t>The Data Science Sweet Spot</a:t>
            </a:r>
          </a:p>
        </p:txBody>
      </p:sp>
    </p:spTree>
    <p:extLst>
      <p:ext uri="{BB962C8B-B14F-4D97-AF65-F5344CB8AC3E}">
        <p14:creationId xmlns:p14="http://schemas.microsoft.com/office/powerpoint/2010/main" val="348064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5100" y="603380"/>
            <a:ext cx="67818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rial"/>
                <a:ea typeface="+mn-ea"/>
                <a:cs typeface="+mn-cs"/>
              </a:rPr>
              <a:t>Discovery or Exploratory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rial"/>
                <a:ea typeface="+mn-ea"/>
                <a:cs typeface="+mn-cs"/>
              </a:rPr>
              <a:t> Analytics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916342"/>
            <a:ext cx="28956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268" y="2916342"/>
            <a:ext cx="31242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76400" y="5268686"/>
            <a:ext cx="8839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FF0000"/>
                </a:solidFill>
                <a:effectLst/>
                <a:uLnTx/>
                <a:uFillTx/>
                <a:latin typeface="Arial"/>
                <a:ea typeface="+mn-ea"/>
                <a:cs typeface="+mn-cs"/>
              </a:rPr>
              <a:t>Predictive analytics with big data</a:t>
            </a:r>
          </a:p>
        </p:txBody>
      </p:sp>
    </p:spTree>
    <p:extLst>
      <p:ext uri="{BB962C8B-B14F-4D97-AF65-F5344CB8AC3E}">
        <p14:creationId xmlns:p14="http://schemas.microsoft.com/office/powerpoint/2010/main" val="4395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133600" y="2057400"/>
          <a:ext cx="7772400" cy="371856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70840">
                <a:tc>
                  <a:txBody>
                    <a:bodyPr/>
                    <a:lstStyle/>
                    <a:p>
                      <a:r>
                        <a:rPr lang="en-US" sz="2000" dirty="0">
                          <a:latin typeface="Arial" panose="020B0604020202020204" pitchFamily="34" charset="0"/>
                          <a:cs typeface="Arial" panose="020B0604020202020204" pitchFamily="34" charset="0"/>
                        </a:rPr>
                        <a:t>Query/Reporting</a:t>
                      </a:r>
                    </a:p>
                  </a:txBody>
                  <a:tcPr/>
                </a:tc>
                <a:tc>
                  <a:txBody>
                    <a:bodyPr/>
                    <a:lstStyle/>
                    <a:p>
                      <a:r>
                        <a:rPr lang="en-US" sz="2000" dirty="0">
                          <a:latin typeface="Arial" panose="020B0604020202020204" pitchFamily="34" charset="0"/>
                          <a:cs typeface="Arial" panose="020B0604020202020204" pitchFamily="34" charset="0"/>
                        </a:rPr>
                        <a:t>Business</a:t>
                      </a:r>
                      <a:r>
                        <a:rPr lang="en-US" sz="2000" baseline="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Intelligence</a:t>
                      </a:r>
                    </a:p>
                  </a:txBody>
                  <a:tcPr/>
                </a:tc>
                <a:tc>
                  <a:txBody>
                    <a:bodyPr/>
                    <a:lstStyle/>
                    <a:p>
                      <a:r>
                        <a:rPr lang="en-US" sz="2000" dirty="0">
                          <a:latin typeface="Arial" panose="020B0604020202020204" pitchFamily="34" charset="0"/>
                          <a:cs typeface="Arial" panose="020B0604020202020204" pitchFamily="34" charset="0"/>
                        </a:rPr>
                        <a:t>Predictive</a:t>
                      </a:r>
                      <a:r>
                        <a:rPr lang="en-US" sz="2000" baseline="0" dirty="0">
                          <a:latin typeface="Arial" panose="020B0604020202020204" pitchFamily="34" charset="0"/>
                          <a:cs typeface="Arial" panose="020B0604020202020204" pitchFamily="34" charset="0"/>
                        </a:rPr>
                        <a:t> Analytics</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2000" dirty="0">
                          <a:latin typeface="Arial" panose="020B0604020202020204" pitchFamily="34" charset="0"/>
                          <a:cs typeface="Arial" panose="020B0604020202020204" pitchFamily="34" charset="0"/>
                        </a:rPr>
                        <a:t>Extraction</a:t>
                      </a:r>
                      <a:r>
                        <a:rPr lang="en-US" sz="2000" baseline="0" dirty="0">
                          <a:latin typeface="Arial" panose="020B0604020202020204" pitchFamily="34" charset="0"/>
                          <a:cs typeface="Arial" panose="020B0604020202020204" pitchFamily="34" charset="0"/>
                        </a:rPr>
                        <a:t> of data; detailed or summaries</a:t>
                      </a:r>
                      <a:endParaRPr lang="en-US" sz="2000" dirty="0">
                        <a:latin typeface="Arial" panose="020B0604020202020204" pitchFamily="34" charset="0"/>
                        <a:cs typeface="Arial" panose="020B0604020202020204" pitchFamily="34" charset="0"/>
                      </a:endParaRPr>
                    </a:p>
                  </a:txBody>
                  <a:tcPr/>
                </a:tc>
                <a:tc>
                  <a:txBody>
                    <a:bodyPr/>
                    <a:lstStyle/>
                    <a:p>
                      <a:r>
                        <a:rPr lang="en-US" sz="2000" dirty="0">
                          <a:latin typeface="Arial" panose="020B0604020202020204" pitchFamily="34" charset="0"/>
                          <a:cs typeface="Arial" panose="020B0604020202020204" pitchFamily="34" charset="0"/>
                        </a:rPr>
                        <a:t>Summaries,</a:t>
                      </a:r>
                      <a:r>
                        <a:rPr lang="en-US" sz="2000" baseline="0" dirty="0">
                          <a:latin typeface="Arial" panose="020B0604020202020204" pitchFamily="34" charset="0"/>
                          <a:cs typeface="Arial" panose="020B0604020202020204" pitchFamily="34" charset="0"/>
                        </a:rPr>
                        <a:t> analysis, and trends</a:t>
                      </a:r>
                      <a:endParaRPr lang="en-US" sz="2000" dirty="0">
                        <a:latin typeface="Arial" panose="020B0604020202020204" pitchFamily="34" charset="0"/>
                        <a:cs typeface="Arial" panose="020B0604020202020204" pitchFamily="34" charset="0"/>
                      </a:endParaRPr>
                    </a:p>
                  </a:txBody>
                  <a:tcPr/>
                </a:tc>
                <a:tc>
                  <a:txBody>
                    <a:bodyPr/>
                    <a:lstStyle/>
                    <a:p>
                      <a:r>
                        <a:rPr lang="en-US" sz="2000" dirty="0">
                          <a:latin typeface="Arial" panose="020B0604020202020204" pitchFamily="34" charset="0"/>
                          <a:cs typeface="Arial" panose="020B0604020202020204" pitchFamily="34" charset="0"/>
                        </a:rPr>
                        <a:t>Discovery</a:t>
                      </a:r>
                      <a:r>
                        <a:rPr lang="en-US" sz="2000" baseline="0" dirty="0">
                          <a:latin typeface="Arial" panose="020B0604020202020204" pitchFamily="34" charset="0"/>
                          <a:cs typeface="Arial" panose="020B0604020202020204" pitchFamily="34" charset="0"/>
                        </a:rPr>
                        <a:t> of hidden patterns and predictions</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sz="2000" dirty="0">
                          <a:latin typeface="Arial" panose="020B0604020202020204" pitchFamily="34" charset="0"/>
                          <a:cs typeface="Arial" panose="020B0604020202020204" pitchFamily="34" charset="0"/>
                        </a:rPr>
                        <a:t>Information</a:t>
                      </a:r>
                    </a:p>
                  </a:txBody>
                  <a:tcPr/>
                </a:tc>
                <a:tc>
                  <a:txBody>
                    <a:bodyPr/>
                    <a:lstStyle/>
                    <a:p>
                      <a:r>
                        <a:rPr lang="en-US" sz="2000" dirty="0">
                          <a:latin typeface="Arial" panose="020B0604020202020204" pitchFamily="34" charset="0"/>
                          <a:cs typeface="Arial" panose="020B0604020202020204" pitchFamily="34" charset="0"/>
                        </a:rPr>
                        <a:t>Analysis</a:t>
                      </a:r>
                    </a:p>
                  </a:txBody>
                  <a:tcPr/>
                </a:tc>
                <a:tc>
                  <a:txBody>
                    <a:bodyPr/>
                    <a:lstStyle/>
                    <a:p>
                      <a:r>
                        <a:rPr lang="en-US" sz="2000" dirty="0">
                          <a:latin typeface="Arial" panose="020B0604020202020204" pitchFamily="34" charset="0"/>
                          <a:cs typeface="Arial" panose="020B0604020202020204" pitchFamily="34" charset="0"/>
                        </a:rPr>
                        <a:t>Insight, knowledge, and prediction</a:t>
                      </a:r>
                    </a:p>
                  </a:txBody>
                  <a:tcPr/>
                </a:tc>
                <a:extLst>
                  <a:ext uri="{0D108BD9-81ED-4DB2-BD59-A6C34878D82A}">
                    <a16:rowId xmlns:a16="http://schemas.microsoft.com/office/drawing/2014/main" val="10002"/>
                  </a:ext>
                </a:extLst>
              </a:tr>
              <a:tr h="370840">
                <a:tc>
                  <a:txBody>
                    <a:bodyPr/>
                    <a:lstStyle/>
                    <a:p>
                      <a:r>
                        <a:rPr lang="en-US" sz="2000" dirty="0">
                          <a:latin typeface="Arial" panose="020B0604020202020204" pitchFamily="34" charset="0"/>
                          <a:cs typeface="Arial" panose="020B0604020202020204" pitchFamily="34" charset="0"/>
                        </a:rPr>
                        <a:t>Who purchased the product the past two quarters?</a:t>
                      </a:r>
                    </a:p>
                  </a:txBody>
                  <a:tcPr/>
                </a:tc>
                <a:tc>
                  <a:txBody>
                    <a:bodyPr/>
                    <a:lstStyle/>
                    <a:p>
                      <a:r>
                        <a:rPr lang="en-US" sz="2000" dirty="0">
                          <a:latin typeface="Arial" panose="020B0604020202020204" pitchFamily="34" charset="0"/>
                          <a:cs typeface="Arial" panose="020B0604020202020204" pitchFamily="34" charset="0"/>
                        </a:rPr>
                        <a:t>What is the average income of the buyers</a:t>
                      </a:r>
                      <a:r>
                        <a:rPr lang="en-US" sz="2000" baseline="0" dirty="0">
                          <a:latin typeface="Arial" panose="020B0604020202020204" pitchFamily="34" charset="0"/>
                          <a:cs typeface="Arial" panose="020B0604020202020204" pitchFamily="34" charset="0"/>
                        </a:rPr>
                        <a:t> per quarter by sales region/</a:t>
                      </a:r>
                      <a:endParaRPr lang="en-US" sz="2000" dirty="0">
                        <a:latin typeface="Arial" panose="020B0604020202020204" pitchFamily="34" charset="0"/>
                        <a:cs typeface="Arial" panose="020B0604020202020204" pitchFamily="34" charset="0"/>
                      </a:endParaRPr>
                    </a:p>
                  </a:txBody>
                  <a:tcPr/>
                </a:tc>
                <a:tc>
                  <a:txBody>
                    <a:bodyPr/>
                    <a:lstStyle/>
                    <a:p>
                      <a:r>
                        <a:rPr lang="en-US" sz="2000" dirty="0">
                          <a:latin typeface="Arial" panose="020B0604020202020204" pitchFamily="34" charset="0"/>
                          <a:cs typeface="Arial" panose="020B0604020202020204" pitchFamily="34" charset="0"/>
                        </a:rPr>
                        <a:t>Which</a:t>
                      </a:r>
                      <a:r>
                        <a:rPr lang="en-US" sz="2000" baseline="0" dirty="0">
                          <a:latin typeface="Arial" panose="020B0604020202020204" pitchFamily="34" charset="0"/>
                          <a:cs typeface="Arial" panose="020B0604020202020204" pitchFamily="34" charset="0"/>
                        </a:rPr>
                        <a:t> customers are likely to buy a similar product in the future?</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2081463" y="533401"/>
            <a:ext cx="81534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Comparing Query/Reporting, BI, and Predictive Analytics</a:t>
            </a:r>
          </a:p>
        </p:txBody>
      </p:sp>
    </p:spTree>
    <p:extLst>
      <p:ext uri="{BB962C8B-B14F-4D97-AF65-F5344CB8AC3E}">
        <p14:creationId xmlns:p14="http://schemas.microsoft.com/office/powerpoint/2010/main" val="902990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16650</TotalTime>
  <Words>7673</Words>
  <Application>Microsoft Office PowerPoint</Application>
  <PresentationFormat>Widescreen</PresentationFormat>
  <Paragraphs>500</Paragraphs>
  <Slides>59</Slides>
  <Notes>34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59</vt:i4>
      </vt:variant>
    </vt:vector>
  </HeadingPairs>
  <TitlesOfParts>
    <vt:vector size="75" baseType="lpstr">
      <vt:lpstr>ＭＳ Ｐゴシック</vt:lpstr>
      <vt:lpstr>STXingkai</vt:lpstr>
      <vt:lpstr>Adobe Garamond Pro</vt:lpstr>
      <vt:lpstr>Adobe Garamond Pro Bold</vt:lpstr>
      <vt:lpstr>Aptos</vt:lpstr>
      <vt:lpstr>Aptos Display</vt:lpstr>
      <vt:lpstr>Arial</vt:lpstr>
      <vt:lpstr>Calibri</vt:lpstr>
      <vt:lpstr>Calibri Light</vt:lpstr>
      <vt:lpstr>Open Sans</vt:lpstr>
      <vt:lpstr>Symbol</vt:lpstr>
      <vt:lpstr>Times New Roman</vt:lpstr>
      <vt:lpstr>Wingdings</vt:lpstr>
      <vt:lpstr>Office Theme</vt:lpstr>
      <vt:lpstr>3_Office Theme</vt:lpstr>
      <vt:lpstr>2_Office Theme</vt:lpstr>
      <vt:lpstr>MIST 6360 Introduction to Business Analytics</vt:lpstr>
      <vt:lpstr>What Is Meant by Analytics?</vt:lpstr>
      <vt:lpstr>PowerPoint Presentation</vt:lpstr>
      <vt:lpstr>What Is Meant by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Skills Required of Data Scientists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Organizing for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Analytics Teams</vt:lpstr>
      <vt:lpstr>PowerPoint Presentation</vt:lpstr>
      <vt:lpstr>The Solutions Delivery Team at Equifax</vt:lpstr>
      <vt:lpstr>Auto Consumer Prospecting</vt:lpstr>
      <vt:lpstr>PowerPoint Presentation</vt:lpstr>
      <vt:lpstr>Finding a Good Data Science Job</vt:lpstr>
      <vt:lpstr>Why Data Scientists Change Jobs</vt:lpstr>
      <vt:lpstr>The Takeaways</vt:lpstr>
      <vt:lpstr>How to Recognize a Good Data Scientist Job From a Bad One</vt:lpstr>
      <vt:lpstr>Resources to Learn and Keep Up with the Data Science Field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Hugh J Watson</dc:creator>
  <cp:lastModifiedBy>Hugh J Watson</cp:lastModifiedBy>
  <cp:revision>11</cp:revision>
  <dcterms:created xsi:type="dcterms:W3CDTF">2024-07-07T16:13:22Z</dcterms:created>
  <dcterms:modified xsi:type="dcterms:W3CDTF">2024-08-21T14:58:15Z</dcterms:modified>
</cp:coreProperties>
</file>